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8"/>
  </p:notesMasterIdLst>
  <p:sldIdLst>
    <p:sldId id="256" r:id="rId5"/>
    <p:sldId id="257" r:id="rId6"/>
    <p:sldId id="273" r:id="rId7"/>
    <p:sldId id="289" r:id="rId8"/>
    <p:sldId id="259" r:id="rId9"/>
    <p:sldId id="285" r:id="rId10"/>
    <p:sldId id="260" r:id="rId11"/>
    <p:sldId id="280" r:id="rId12"/>
    <p:sldId id="290" r:id="rId13"/>
    <p:sldId id="302" r:id="rId14"/>
    <p:sldId id="262" r:id="rId15"/>
    <p:sldId id="272" r:id="rId16"/>
    <p:sldId id="291" r:id="rId17"/>
    <p:sldId id="277" r:id="rId18"/>
    <p:sldId id="288" r:id="rId19"/>
    <p:sldId id="295" r:id="rId20"/>
    <p:sldId id="271" r:id="rId21"/>
    <p:sldId id="274" r:id="rId22"/>
    <p:sldId id="267" r:id="rId23"/>
    <p:sldId id="293" r:id="rId24"/>
    <p:sldId id="265" r:id="rId25"/>
    <p:sldId id="275" r:id="rId26"/>
    <p:sldId id="283" r:id="rId27"/>
    <p:sldId id="282" r:id="rId28"/>
    <p:sldId id="284" r:id="rId29"/>
    <p:sldId id="303" r:id="rId30"/>
    <p:sldId id="294" r:id="rId31"/>
    <p:sldId id="304" r:id="rId32"/>
    <p:sldId id="306" r:id="rId33"/>
    <p:sldId id="300" r:id="rId34"/>
    <p:sldId id="286" r:id="rId35"/>
    <p:sldId id="305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oshua J. Cogliati" initials="JC" lastIdx="2" clrIdx="6">
    <p:extLst>
      <p:ext uri="{19B8F6BF-5375-455C-9EA6-DF929625EA0E}">
        <p15:presenceInfo xmlns:p15="http://schemas.microsoft.com/office/powerpoint/2012/main" userId="S::joshua.cogliati@inl.gov::761e2b93-88e3-4e1b-9737-8d20e74e376a" providerId="AD"/>
      </p:ext>
    </p:extLst>
  </p:cmAuthor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  <p:cmAuthor id="6" name="John M. Shaver" initials="JMS" lastIdx="18" clrIdx="5">
    <p:extLst>
      <p:ext uri="{19B8F6BF-5375-455C-9EA6-DF929625EA0E}">
        <p15:presenceInfo xmlns:p15="http://schemas.microsoft.com/office/powerpoint/2012/main" userId="S::John.Shaver@inl.gov::371acd96-c5d1-45c8-bef4-110f37af7b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0A24"/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0D49E-9014-7A4F-936A-C77F39136071}" v="5" dt="2022-07-24T21:23:43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94694"/>
  </p:normalViewPr>
  <p:slideViewPr>
    <p:cSldViewPr snapToGrid="0">
      <p:cViewPr varScale="1">
        <p:scale>
          <a:sx n="117" d="100"/>
          <a:sy n="117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9BD0D49E-9014-7A4F-936A-C77F39136071}"/>
    <pc:docChg chg="custSel addSld delSld modSld">
      <pc:chgData name="Diego Mandelli" userId="0250b4d7-e5ff-4346-9fdf-1471b8520920" providerId="ADAL" clId="{9BD0D49E-9014-7A4F-936A-C77F39136071}" dt="2022-07-24T21:23:43.448" v="59"/>
      <pc:docMkLst>
        <pc:docMk/>
      </pc:docMkLst>
      <pc:sldChg chg="addSp delSp modSp mod">
        <pc:chgData name="Diego Mandelli" userId="0250b4d7-e5ff-4346-9fdf-1471b8520920" providerId="ADAL" clId="{9BD0D49E-9014-7A4F-936A-C77F39136071}" dt="2022-07-22T22:00:58.859" v="12" actId="20577"/>
        <pc:sldMkLst>
          <pc:docMk/>
          <pc:sldMk cId="4025150931" sldId="256"/>
        </pc:sldMkLst>
        <pc:spChg chg="mod">
          <ac:chgData name="Diego Mandelli" userId="0250b4d7-e5ff-4346-9fdf-1471b8520920" providerId="ADAL" clId="{9BD0D49E-9014-7A4F-936A-C77F39136071}" dt="2022-07-22T22:00:58.859" v="12" actId="20577"/>
          <ac:spMkLst>
            <pc:docMk/>
            <pc:sldMk cId="4025150931" sldId="256"/>
            <ac:spMk id="2" creationId="{65B3176E-FAD1-2B4C-96D5-F706C44483D8}"/>
          </ac:spMkLst>
        </pc:spChg>
        <pc:spChg chg="del">
          <ac:chgData name="Diego Mandelli" userId="0250b4d7-e5ff-4346-9fdf-1471b8520920" providerId="ADAL" clId="{9BD0D49E-9014-7A4F-936A-C77F39136071}" dt="2022-07-22T21:56:56.110" v="0" actId="478"/>
          <ac:spMkLst>
            <pc:docMk/>
            <pc:sldMk cId="4025150931" sldId="256"/>
            <ac:spMk id="3" creationId="{DC656D43-7FAB-834B-AA9F-965D52A8E525}"/>
          </ac:spMkLst>
        </pc:spChg>
        <pc:spChg chg="add del mod">
          <ac:chgData name="Diego Mandelli" userId="0250b4d7-e5ff-4346-9fdf-1471b8520920" providerId="ADAL" clId="{9BD0D49E-9014-7A4F-936A-C77F39136071}" dt="2022-07-22T21:56:59.460" v="1" actId="478"/>
          <ac:spMkLst>
            <pc:docMk/>
            <pc:sldMk cId="4025150931" sldId="256"/>
            <ac:spMk id="7" creationId="{96F61C3B-D27C-FECF-43A6-8AD44D8BAD2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740507963" sldId="25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740507963" sldId="257"/>
            <ac:spMk id="5" creationId="{91A943EE-D777-41FA-4DFC-A29AFC51C945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845590277" sldId="259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845590277" sldId="259"/>
            <ac:spMk id="4" creationId="{55D59667-CE29-81FB-53FB-C3A5484BC50B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813207782" sldId="26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813207782" sldId="260"/>
            <ac:spMk id="4" creationId="{DCD6FFA4-D341-FF55-A902-38ED648702DA}"/>
          </ac:spMkLst>
        </pc:spChg>
      </pc:sldChg>
      <pc:sldChg chg="addSp modSp mod">
        <pc:chgData name="Diego Mandelli" userId="0250b4d7-e5ff-4346-9fdf-1471b8520920" providerId="ADAL" clId="{9BD0D49E-9014-7A4F-936A-C77F39136071}" dt="2022-07-24T20:10:35.173" v="20"/>
        <pc:sldMkLst>
          <pc:docMk/>
          <pc:sldMk cId="2149233" sldId="262"/>
        </pc:sldMkLst>
        <pc:spChg chg="mod">
          <ac:chgData name="Diego Mandelli" userId="0250b4d7-e5ff-4346-9fdf-1471b8520920" providerId="ADAL" clId="{9BD0D49E-9014-7A4F-936A-C77F39136071}" dt="2022-07-24T20:01:26.077" v="19" actId="20577"/>
          <ac:spMkLst>
            <pc:docMk/>
            <pc:sldMk cId="2149233" sldId="262"/>
            <ac:spMk id="3" creationId="{36148585-E4DD-B245-AADE-A08F5A5CC008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149233" sldId="262"/>
            <ac:spMk id="19" creationId="{65AC1A9C-ABF5-4B49-E5DB-A7EF6FBCBE4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96471537" sldId="26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96471537" sldId="265"/>
            <ac:spMk id="3" creationId="{59B6B7D3-332C-500E-3F2A-F13AB0966E66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216367709" sldId="26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216367709" sldId="267"/>
            <ac:spMk id="4" creationId="{C4901041-246D-9364-C0B0-D04F236CABD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324479930" sldId="271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324479930" sldId="271"/>
            <ac:spMk id="4" creationId="{92EE5CE4-CC2F-139A-D40D-C25445B4FD54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227045366" sldId="27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227045366" sldId="272"/>
            <ac:spMk id="5" creationId="{D379600D-201F-9F7C-79FA-A6491FE69B0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286562735" sldId="27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286562735" sldId="273"/>
            <ac:spMk id="4" creationId="{374B86D1-9203-9230-8ED8-D0E13544142C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601867873" sldId="27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601867873" sldId="274"/>
            <ac:spMk id="3" creationId="{6507EEB2-B0AC-5B3F-8D14-0EF5AF34CD98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925412873" sldId="27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925412873" sldId="275"/>
            <ac:spMk id="3" creationId="{DCB45248-8E98-DA95-FEE5-B90A40655702}"/>
          </ac:spMkLst>
        </pc:spChg>
      </pc:sldChg>
      <pc:sldChg chg="addSp modSp mod">
        <pc:chgData name="Diego Mandelli" userId="0250b4d7-e5ff-4346-9fdf-1471b8520920" providerId="ADAL" clId="{9BD0D49E-9014-7A4F-936A-C77F39136071}" dt="2022-07-24T21:11:50.040" v="51" actId="20577"/>
        <pc:sldMkLst>
          <pc:docMk/>
          <pc:sldMk cId="682342230" sldId="277"/>
        </pc:sldMkLst>
        <pc:spChg chg="mod">
          <ac:chgData name="Diego Mandelli" userId="0250b4d7-e5ff-4346-9fdf-1471b8520920" providerId="ADAL" clId="{9BD0D49E-9014-7A4F-936A-C77F39136071}" dt="2022-07-24T21:11:50.040" v="51" actId="20577"/>
          <ac:spMkLst>
            <pc:docMk/>
            <pc:sldMk cId="682342230" sldId="277"/>
            <ac:spMk id="6" creationId="{8B8BE9AB-69AA-90FF-2758-D06E0739BAC7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682342230" sldId="277"/>
            <ac:spMk id="8" creationId="{6A475448-7866-9F12-FC00-E19B9CC96A9F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509135666" sldId="28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509135666" sldId="280"/>
            <ac:spMk id="6" creationId="{0FB2B8F7-1F6F-BC9A-4365-1263CBC886F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38153252" sldId="28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38153252" sldId="282"/>
            <ac:spMk id="6" creationId="{5ABEF94D-A973-D74B-87E6-5548A9DF97F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832953749" sldId="28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832953749" sldId="283"/>
            <ac:spMk id="7" creationId="{5305D70B-2870-0E74-DB7C-296CD1D55B39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595627244" sldId="28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595627244" sldId="284"/>
            <ac:spMk id="2" creationId="{F6BD46EA-0E85-B340-DA39-26B0E99679A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61651224" sldId="28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61651224" sldId="285"/>
            <ac:spMk id="10" creationId="{C1BF6D2E-EF18-1DE1-216A-8EB739E41A37}"/>
          </ac:spMkLst>
        </pc:spChg>
      </pc:sldChg>
      <pc:sldChg chg="add">
        <pc:chgData name="Diego Mandelli" userId="0250b4d7-e5ff-4346-9fdf-1471b8520920" providerId="ADAL" clId="{9BD0D49E-9014-7A4F-936A-C77F39136071}" dt="2022-07-24T21:23:43.448" v="59"/>
        <pc:sldMkLst>
          <pc:docMk/>
          <pc:sldMk cId="1233090430" sldId="286"/>
        </pc:sldMkLst>
      </pc:sldChg>
      <pc:sldChg chg="add del">
        <pc:chgData name="Diego Mandelli" userId="0250b4d7-e5ff-4346-9fdf-1471b8520920" providerId="ADAL" clId="{9BD0D49E-9014-7A4F-936A-C77F39136071}" dt="2022-07-24T21:23:38.930" v="58" actId="2696"/>
        <pc:sldMkLst>
          <pc:docMk/>
          <pc:sldMk cId="3378800839" sldId="286"/>
        </pc:sldMkLst>
      </pc:sldChg>
      <pc:sldChg chg="addSp modSp del">
        <pc:chgData name="Diego Mandelli" userId="0250b4d7-e5ff-4346-9fdf-1471b8520920" providerId="ADAL" clId="{9BD0D49E-9014-7A4F-936A-C77F39136071}" dt="2022-07-24T21:22:19.441" v="56" actId="2696"/>
        <pc:sldMkLst>
          <pc:docMk/>
          <pc:sldMk cId="4145966574" sldId="286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145966574" sldId="286"/>
            <ac:spMk id="4" creationId="{BA458975-8A59-C640-91CC-55BB3EDBD0E7}"/>
          </ac:spMkLst>
        </pc:spChg>
      </pc:sldChg>
      <pc:sldChg chg="addSp modSp mod">
        <pc:chgData name="Diego Mandelli" userId="0250b4d7-e5ff-4346-9fdf-1471b8520920" providerId="ADAL" clId="{9BD0D49E-9014-7A4F-936A-C77F39136071}" dt="2022-07-24T20:10:35.173" v="20"/>
        <pc:sldMkLst>
          <pc:docMk/>
          <pc:sldMk cId="742206126" sldId="288"/>
        </pc:sldMkLst>
        <pc:spChg chg="mod">
          <ac:chgData name="Diego Mandelli" userId="0250b4d7-e5ff-4346-9fdf-1471b8520920" providerId="ADAL" clId="{9BD0D49E-9014-7A4F-936A-C77F39136071}" dt="2022-07-22T23:19:59.021" v="17" actId="20577"/>
          <ac:spMkLst>
            <pc:docMk/>
            <pc:sldMk cId="742206126" sldId="288"/>
            <ac:spMk id="3" creationId="{AC58148A-889C-AE92-136C-195F4D0C55A9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742206126" sldId="288"/>
            <ac:spMk id="9" creationId="{8C2905D0-71BE-F1B4-8E01-ABFD0ACBBD21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332243460" sldId="289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332243460" sldId="289"/>
            <ac:spMk id="3" creationId="{BFDB604F-078C-00E7-83A6-1EAA89913417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709208916" sldId="29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709208916" sldId="290"/>
            <ac:spMk id="3" creationId="{37EEA607-2581-31B0-E386-ACCC3AB6627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812448171" sldId="291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812448171" sldId="291"/>
            <ac:spMk id="3" creationId="{A151671A-DD5E-FADD-9BE0-167075DB3A14}"/>
          </ac:spMkLst>
        </pc:spChg>
      </pc:sldChg>
      <pc:sldChg chg="addSp modSp del">
        <pc:chgData name="Diego Mandelli" userId="0250b4d7-e5ff-4346-9fdf-1471b8520920" providerId="ADAL" clId="{9BD0D49E-9014-7A4F-936A-C77F39136071}" dt="2022-07-24T21:22:12.783" v="55" actId="2696"/>
        <pc:sldMkLst>
          <pc:docMk/>
          <pc:sldMk cId="3963432817" sldId="29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963432817" sldId="292"/>
            <ac:spMk id="3" creationId="{EEE6E9CB-6640-7CE9-CD0F-245AF21F5858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681343002" sldId="29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681343002" sldId="293"/>
            <ac:spMk id="3" creationId="{39773DD1-1A9A-EF79-4D81-0BE0826C3084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226045897" sldId="29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226045897" sldId="294"/>
            <ac:spMk id="3" creationId="{42EFC4D7-07B4-1818-FBC0-A30A18401AF5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081074647" sldId="29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081074647" sldId="295"/>
            <ac:spMk id="3" creationId="{9C65D3FE-294F-AF40-A0A8-438F9A709F36}"/>
          </ac:spMkLst>
        </pc:spChg>
      </pc:sldChg>
      <pc:sldChg chg="addSp modSp del">
        <pc:chgData name="Diego Mandelli" userId="0250b4d7-e5ff-4346-9fdf-1471b8520920" providerId="ADAL" clId="{9BD0D49E-9014-7A4F-936A-C77F39136071}" dt="2022-07-24T21:22:11.457" v="54" actId="2696"/>
        <pc:sldMkLst>
          <pc:docMk/>
          <pc:sldMk cId="1139577073" sldId="29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139577073" sldId="297"/>
            <ac:spMk id="28" creationId="{6657A301-EAB5-0D72-37CA-DDDEF7C97FB0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72969545" sldId="298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72969545" sldId="298"/>
            <ac:spMk id="5" creationId="{7FF11A6C-9A8E-10DC-ADBD-F00A24D4F33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381620618" sldId="30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381620618" sldId="300"/>
            <ac:spMk id="3" creationId="{78AE4642-89E4-EC13-EA13-6AF6BB630F83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276290913" sldId="30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276290913" sldId="302"/>
            <ac:spMk id="8" creationId="{94CE4C06-C1B3-3E36-64CB-7D354D601160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852134964" sldId="30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852134964" sldId="303"/>
            <ac:spMk id="3" creationId="{DCEA5010-C61C-5159-F839-657D754DBF0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16770368" sldId="30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16770368" sldId="304"/>
            <ac:spMk id="3" creationId="{B5B04A63-1BBE-D8DB-D6BA-1369296C4D7F}"/>
          </ac:spMkLst>
        </pc:spChg>
      </pc:sldChg>
      <pc:sldChg chg="add">
        <pc:chgData name="Diego Mandelli" userId="0250b4d7-e5ff-4346-9fdf-1471b8520920" providerId="ADAL" clId="{9BD0D49E-9014-7A4F-936A-C77F39136071}" dt="2022-07-24T21:22:05.376" v="53"/>
        <pc:sldMkLst>
          <pc:docMk/>
          <pc:sldMk cId="841249741" sldId="305"/>
        </pc:sldMkLst>
      </pc:sldChg>
      <pc:sldChg chg="addSp modSp del">
        <pc:chgData name="Diego Mandelli" userId="0250b4d7-e5ff-4346-9fdf-1471b8520920" providerId="ADAL" clId="{9BD0D49E-9014-7A4F-936A-C77F39136071}" dt="2022-07-24T21:22:01.500" v="52" actId="2696"/>
        <pc:sldMkLst>
          <pc:docMk/>
          <pc:sldMk cId="1619027814" sldId="30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619027814" sldId="305"/>
            <ac:spMk id="4" creationId="{37DFDFBF-9065-178E-385B-64DC2E15C37F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73692397" sldId="306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73692397" sldId="306"/>
            <ac:spMk id="3" creationId="{163E6849-7C91-CC42-54CB-D65AE5DF0A8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10D20-B287-0046-914C-068C490F855F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44744B-4AFB-D146-AF9F-69AF6D3DE0E5}">
      <dgm:prSet phldrT="[Text]"/>
      <dgm:spPr/>
      <dgm:t>
        <a:bodyPr/>
        <a:lstStyle/>
        <a:p>
          <a:r>
            <a:rPr lang="en-US"/>
            <a:t>Synthetic time histories</a:t>
          </a:r>
        </a:p>
      </dgm:t>
    </dgm:pt>
    <dgm:pt modelId="{00F08D84-DF03-A845-8322-7A6DBCA5CDD7}" type="parTrans" cxnId="{D46F6792-3BAC-204F-9204-4F32923968F2}">
      <dgm:prSet/>
      <dgm:spPr/>
      <dgm:t>
        <a:bodyPr/>
        <a:lstStyle/>
        <a:p>
          <a:endParaRPr lang="en-US"/>
        </a:p>
      </dgm:t>
    </dgm:pt>
    <dgm:pt modelId="{2D4D7777-03FF-4747-95AF-001A628A659D}" type="sibTrans" cxnId="{D46F6792-3BAC-204F-9204-4F32923968F2}">
      <dgm:prSet/>
      <dgm:spPr/>
      <dgm:t>
        <a:bodyPr/>
        <a:lstStyle/>
        <a:p>
          <a:endParaRPr lang="en-US"/>
        </a:p>
      </dgm:t>
    </dgm:pt>
    <dgm:pt modelId="{021EEB77-02C4-4541-B667-9B51FFD11C1D}">
      <dgm:prSet phldrT="[Text]"/>
      <dgm:spPr/>
      <dgm:t>
        <a:bodyPr/>
        <a:lstStyle/>
        <a:p>
          <a:r>
            <a:rPr lang="en-US"/>
            <a:t>Optimal dispatch</a:t>
          </a:r>
        </a:p>
      </dgm:t>
    </dgm:pt>
    <dgm:pt modelId="{084A83D0-25E8-AE4F-82A8-D57862B05D49}" type="parTrans" cxnId="{C12F6FF5-F438-1148-B085-381AD46DAEAE}">
      <dgm:prSet/>
      <dgm:spPr/>
      <dgm:t>
        <a:bodyPr/>
        <a:lstStyle/>
        <a:p>
          <a:endParaRPr lang="en-US"/>
        </a:p>
      </dgm:t>
    </dgm:pt>
    <dgm:pt modelId="{0F2BB8EC-E200-8943-AFDF-5EABE561739D}" type="sibTrans" cxnId="{C12F6FF5-F438-1148-B085-381AD46DAEAE}">
      <dgm:prSet/>
      <dgm:spPr/>
      <dgm:t>
        <a:bodyPr/>
        <a:lstStyle/>
        <a:p>
          <a:endParaRPr lang="en-US"/>
        </a:p>
      </dgm:t>
    </dgm:pt>
    <dgm:pt modelId="{25DCDC5D-804D-DC4B-B030-788B0456F605}">
      <dgm:prSet phldrT="[Text]"/>
      <dgm:spPr/>
      <dgm:t>
        <a:bodyPr/>
        <a:lstStyle/>
        <a:p>
          <a:r>
            <a:rPr lang="en-US"/>
            <a:t>Economic Analysis</a:t>
          </a:r>
        </a:p>
      </dgm:t>
    </dgm:pt>
    <dgm:pt modelId="{F9A17706-6BF6-DA4C-B6F6-F4F91F6DE0D7}" type="parTrans" cxnId="{6502B33D-C91D-8A41-B624-DE7F04FF40A7}">
      <dgm:prSet/>
      <dgm:spPr/>
      <dgm:t>
        <a:bodyPr/>
        <a:lstStyle/>
        <a:p>
          <a:endParaRPr lang="en-US"/>
        </a:p>
      </dgm:t>
    </dgm:pt>
    <dgm:pt modelId="{908666B7-540C-1E45-8F32-E9B7EE21CE94}" type="sibTrans" cxnId="{6502B33D-C91D-8A41-B624-DE7F04FF40A7}">
      <dgm:prSet/>
      <dgm:spPr/>
      <dgm:t>
        <a:bodyPr/>
        <a:lstStyle/>
        <a:p>
          <a:endParaRPr lang="en-US"/>
        </a:p>
      </dgm:t>
    </dgm:pt>
    <dgm:pt modelId="{405E02FC-A9D3-F847-8D76-1A8FD49B9CB2}" type="pres">
      <dgm:prSet presAssocID="{F7710D20-B287-0046-914C-068C490F855F}" presName="cycle" presStyleCnt="0">
        <dgm:presLayoutVars>
          <dgm:dir/>
          <dgm:resizeHandles val="exact"/>
        </dgm:presLayoutVars>
      </dgm:prSet>
      <dgm:spPr/>
    </dgm:pt>
    <dgm:pt modelId="{A0F96D18-9521-5B42-88DE-DBD9FC758624}" type="pres">
      <dgm:prSet presAssocID="{8E44744B-4AFB-D146-AF9F-69AF6D3DE0E5}" presName="node" presStyleLbl="node1" presStyleIdx="0" presStyleCnt="3">
        <dgm:presLayoutVars>
          <dgm:bulletEnabled val="1"/>
        </dgm:presLayoutVars>
      </dgm:prSet>
      <dgm:spPr/>
    </dgm:pt>
    <dgm:pt modelId="{4383C01D-9143-3643-9A23-A3A4F57EFC47}" type="pres">
      <dgm:prSet presAssocID="{8E44744B-4AFB-D146-AF9F-69AF6D3DE0E5}" presName="spNode" presStyleCnt="0"/>
      <dgm:spPr/>
    </dgm:pt>
    <dgm:pt modelId="{E131EF15-A5F8-B049-81BD-D2464F74AC92}" type="pres">
      <dgm:prSet presAssocID="{2D4D7777-03FF-4747-95AF-001A628A659D}" presName="sibTrans" presStyleLbl="sibTrans1D1" presStyleIdx="0" presStyleCnt="3"/>
      <dgm:spPr/>
    </dgm:pt>
    <dgm:pt modelId="{F7A9D170-026F-BE49-BE77-D7434AED2D5E}" type="pres">
      <dgm:prSet presAssocID="{25DCDC5D-804D-DC4B-B030-788B0456F605}" presName="node" presStyleLbl="node1" presStyleIdx="1" presStyleCnt="3">
        <dgm:presLayoutVars>
          <dgm:bulletEnabled val="1"/>
        </dgm:presLayoutVars>
      </dgm:prSet>
      <dgm:spPr/>
    </dgm:pt>
    <dgm:pt modelId="{9565C23D-12BC-D941-A412-1531582BC483}" type="pres">
      <dgm:prSet presAssocID="{25DCDC5D-804D-DC4B-B030-788B0456F605}" presName="spNode" presStyleCnt="0"/>
      <dgm:spPr/>
    </dgm:pt>
    <dgm:pt modelId="{E8F4C203-303D-1044-B175-2B3A986B8EAD}" type="pres">
      <dgm:prSet presAssocID="{908666B7-540C-1E45-8F32-E9B7EE21CE94}" presName="sibTrans" presStyleLbl="sibTrans1D1" presStyleIdx="1" presStyleCnt="3"/>
      <dgm:spPr/>
    </dgm:pt>
    <dgm:pt modelId="{605CD11D-1F98-6944-98B3-4936D14F5556}" type="pres">
      <dgm:prSet presAssocID="{021EEB77-02C4-4541-B667-9B51FFD11C1D}" presName="node" presStyleLbl="node1" presStyleIdx="2" presStyleCnt="3" custRadScaleRad="91728" custRadScaleInc="-13401">
        <dgm:presLayoutVars>
          <dgm:bulletEnabled val="1"/>
        </dgm:presLayoutVars>
      </dgm:prSet>
      <dgm:spPr/>
    </dgm:pt>
    <dgm:pt modelId="{E5475698-F6EE-9C41-8AC5-CB3084E69E19}" type="pres">
      <dgm:prSet presAssocID="{021EEB77-02C4-4541-B667-9B51FFD11C1D}" presName="spNode" presStyleCnt="0"/>
      <dgm:spPr/>
    </dgm:pt>
    <dgm:pt modelId="{FFB1D4B2-C392-BB45-B9E4-1D1D0D2CE655}" type="pres">
      <dgm:prSet presAssocID="{0F2BB8EC-E200-8943-AFDF-5EABE561739D}" presName="sibTrans" presStyleLbl="sibTrans1D1" presStyleIdx="2" presStyleCnt="3"/>
      <dgm:spPr/>
    </dgm:pt>
  </dgm:ptLst>
  <dgm:cxnLst>
    <dgm:cxn modelId="{0B017B36-5346-DB49-99C2-AA1A210B6E4C}" type="presOf" srcId="{2D4D7777-03FF-4747-95AF-001A628A659D}" destId="{E131EF15-A5F8-B049-81BD-D2464F74AC92}" srcOrd="0" destOrd="0" presId="urn:microsoft.com/office/officeart/2005/8/layout/cycle6"/>
    <dgm:cxn modelId="{78D1A43A-AFCE-7242-B2F8-FEB55F43FC46}" type="presOf" srcId="{25DCDC5D-804D-DC4B-B030-788B0456F605}" destId="{F7A9D170-026F-BE49-BE77-D7434AED2D5E}" srcOrd="0" destOrd="0" presId="urn:microsoft.com/office/officeart/2005/8/layout/cycle6"/>
    <dgm:cxn modelId="{6502B33D-C91D-8A41-B624-DE7F04FF40A7}" srcId="{F7710D20-B287-0046-914C-068C490F855F}" destId="{25DCDC5D-804D-DC4B-B030-788B0456F605}" srcOrd="1" destOrd="0" parTransId="{F9A17706-6BF6-DA4C-B6F6-F4F91F6DE0D7}" sibTransId="{908666B7-540C-1E45-8F32-E9B7EE21CE94}"/>
    <dgm:cxn modelId="{30A55653-F778-AC4C-83E8-0745161BA0D3}" type="presOf" srcId="{F7710D20-B287-0046-914C-068C490F855F}" destId="{405E02FC-A9D3-F847-8D76-1A8FD49B9CB2}" srcOrd="0" destOrd="0" presId="urn:microsoft.com/office/officeart/2005/8/layout/cycle6"/>
    <dgm:cxn modelId="{17B32859-518F-2C43-A730-9B37F9E5C14D}" type="presOf" srcId="{0F2BB8EC-E200-8943-AFDF-5EABE561739D}" destId="{FFB1D4B2-C392-BB45-B9E4-1D1D0D2CE655}" srcOrd="0" destOrd="0" presId="urn:microsoft.com/office/officeart/2005/8/layout/cycle6"/>
    <dgm:cxn modelId="{D46F6792-3BAC-204F-9204-4F32923968F2}" srcId="{F7710D20-B287-0046-914C-068C490F855F}" destId="{8E44744B-4AFB-D146-AF9F-69AF6D3DE0E5}" srcOrd="0" destOrd="0" parTransId="{00F08D84-DF03-A845-8322-7A6DBCA5CDD7}" sibTransId="{2D4D7777-03FF-4747-95AF-001A628A659D}"/>
    <dgm:cxn modelId="{FA598194-A8B8-B240-9A30-D5CBB7384C6B}" type="presOf" srcId="{021EEB77-02C4-4541-B667-9B51FFD11C1D}" destId="{605CD11D-1F98-6944-98B3-4936D14F5556}" srcOrd="0" destOrd="0" presId="urn:microsoft.com/office/officeart/2005/8/layout/cycle6"/>
    <dgm:cxn modelId="{9AF024BE-B66C-824B-9E8B-C117D80817CF}" type="presOf" srcId="{908666B7-540C-1E45-8F32-E9B7EE21CE94}" destId="{E8F4C203-303D-1044-B175-2B3A986B8EAD}" srcOrd="0" destOrd="0" presId="urn:microsoft.com/office/officeart/2005/8/layout/cycle6"/>
    <dgm:cxn modelId="{5A7101C7-A9E8-1B45-9B6D-DC2B90C442AE}" type="presOf" srcId="{8E44744B-4AFB-D146-AF9F-69AF6D3DE0E5}" destId="{A0F96D18-9521-5B42-88DE-DBD9FC758624}" srcOrd="0" destOrd="0" presId="urn:microsoft.com/office/officeart/2005/8/layout/cycle6"/>
    <dgm:cxn modelId="{C12F6FF5-F438-1148-B085-381AD46DAEAE}" srcId="{F7710D20-B287-0046-914C-068C490F855F}" destId="{021EEB77-02C4-4541-B667-9B51FFD11C1D}" srcOrd="2" destOrd="0" parTransId="{084A83D0-25E8-AE4F-82A8-D57862B05D49}" sibTransId="{0F2BB8EC-E200-8943-AFDF-5EABE561739D}"/>
    <dgm:cxn modelId="{82978A1B-CBB7-C34C-96A5-3ABB12A49689}" type="presParOf" srcId="{405E02FC-A9D3-F847-8D76-1A8FD49B9CB2}" destId="{A0F96D18-9521-5B42-88DE-DBD9FC758624}" srcOrd="0" destOrd="0" presId="urn:microsoft.com/office/officeart/2005/8/layout/cycle6"/>
    <dgm:cxn modelId="{D714A230-2A87-8E4E-BC48-643235152876}" type="presParOf" srcId="{405E02FC-A9D3-F847-8D76-1A8FD49B9CB2}" destId="{4383C01D-9143-3643-9A23-A3A4F57EFC47}" srcOrd="1" destOrd="0" presId="urn:microsoft.com/office/officeart/2005/8/layout/cycle6"/>
    <dgm:cxn modelId="{17F2F1F5-F15A-6A41-96AB-DE90037415BA}" type="presParOf" srcId="{405E02FC-A9D3-F847-8D76-1A8FD49B9CB2}" destId="{E131EF15-A5F8-B049-81BD-D2464F74AC92}" srcOrd="2" destOrd="0" presId="urn:microsoft.com/office/officeart/2005/8/layout/cycle6"/>
    <dgm:cxn modelId="{A633B4CA-3FBA-6042-A775-24FB3F82E511}" type="presParOf" srcId="{405E02FC-A9D3-F847-8D76-1A8FD49B9CB2}" destId="{F7A9D170-026F-BE49-BE77-D7434AED2D5E}" srcOrd="3" destOrd="0" presId="urn:microsoft.com/office/officeart/2005/8/layout/cycle6"/>
    <dgm:cxn modelId="{818C4B73-BB45-6748-A5D5-2CABA7B17874}" type="presParOf" srcId="{405E02FC-A9D3-F847-8D76-1A8FD49B9CB2}" destId="{9565C23D-12BC-D941-A412-1531582BC483}" srcOrd="4" destOrd="0" presId="urn:microsoft.com/office/officeart/2005/8/layout/cycle6"/>
    <dgm:cxn modelId="{4BB778F1-53E3-F744-83F7-01223B480D26}" type="presParOf" srcId="{405E02FC-A9D3-F847-8D76-1A8FD49B9CB2}" destId="{E8F4C203-303D-1044-B175-2B3A986B8EAD}" srcOrd="5" destOrd="0" presId="urn:microsoft.com/office/officeart/2005/8/layout/cycle6"/>
    <dgm:cxn modelId="{231646BE-4313-1D48-A054-D27B5B8A2440}" type="presParOf" srcId="{405E02FC-A9D3-F847-8D76-1A8FD49B9CB2}" destId="{605CD11D-1F98-6944-98B3-4936D14F5556}" srcOrd="6" destOrd="0" presId="urn:microsoft.com/office/officeart/2005/8/layout/cycle6"/>
    <dgm:cxn modelId="{8291D1EA-385F-4C42-B859-9E81CBC2B933}" type="presParOf" srcId="{405E02FC-A9D3-F847-8D76-1A8FD49B9CB2}" destId="{E5475698-F6EE-9C41-8AC5-CB3084E69E19}" srcOrd="7" destOrd="0" presId="urn:microsoft.com/office/officeart/2005/8/layout/cycle6"/>
    <dgm:cxn modelId="{71316A4C-FB9C-4444-BEB4-F6FF1A5877A0}" type="presParOf" srcId="{405E02FC-A9D3-F847-8D76-1A8FD49B9CB2}" destId="{FFB1D4B2-C392-BB45-B9E4-1D1D0D2CE655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96D18-9521-5B42-88DE-DBD9FC758624}">
      <dsp:nvSpPr>
        <dsp:cNvPr id="0" name=""/>
        <dsp:cNvSpPr/>
      </dsp:nvSpPr>
      <dsp:spPr>
        <a:xfrm>
          <a:off x="951681" y="161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Synthetic time histories</a:t>
          </a:r>
        </a:p>
      </dsp:txBody>
      <dsp:txXfrm>
        <a:off x="981438" y="29918"/>
        <a:ext cx="878294" cy="550061"/>
      </dsp:txXfrm>
    </dsp:sp>
    <dsp:sp modelId="{E131EF15-A5F8-B049-81BD-D2464F74AC92}">
      <dsp:nvSpPr>
        <dsp:cNvPr id="0" name=""/>
        <dsp:cNvSpPr/>
      </dsp:nvSpPr>
      <dsp:spPr>
        <a:xfrm>
          <a:off x="606968" y="30494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289346" y="153575"/>
              </a:moveTo>
              <a:arcTo wR="813617" hR="813617" stAng="18346947" swAng="36498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9D170-026F-BE49-BE77-D7434AED2D5E}">
      <dsp:nvSpPr>
        <dsp:cNvPr id="0" name=""/>
        <dsp:cNvSpPr/>
      </dsp:nvSpPr>
      <dsp:spPr>
        <a:xfrm>
          <a:off x="1656294" y="1220587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Economic Analysis</a:t>
          </a:r>
        </a:p>
      </dsp:txBody>
      <dsp:txXfrm>
        <a:off x="1686051" y="1250344"/>
        <a:ext cx="878294" cy="550061"/>
      </dsp:txXfrm>
    </dsp:sp>
    <dsp:sp modelId="{E8F4C203-303D-1044-B175-2B3A986B8EAD}">
      <dsp:nvSpPr>
        <dsp:cNvPr id="0" name=""/>
        <dsp:cNvSpPr/>
      </dsp:nvSpPr>
      <dsp:spPr>
        <a:xfrm>
          <a:off x="703402" y="25947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106668" y="1572625"/>
              </a:moveTo>
              <a:arcTo wR="813617" hR="813617" stAng="4133313" swAng="225655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CD11D-1F98-6944-98B3-4936D14F5556}">
      <dsp:nvSpPr>
        <dsp:cNvPr id="0" name=""/>
        <dsp:cNvSpPr/>
      </dsp:nvSpPr>
      <dsp:spPr>
        <a:xfrm>
          <a:off x="343040" y="1245684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Optimal dispatch</a:t>
          </a:r>
        </a:p>
      </dsp:txBody>
      <dsp:txXfrm>
        <a:off x="372797" y="1275441"/>
        <a:ext cx="878294" cy="550061"/>
      </dsp:txXfrm>
    </dsp:sp>
    <dsp:sp modelId="{FFB1D4B2-C392-BB45-B9E4-1D1D0D2CE655}">
      <dsp:nvSpPr>
        <dsp:cNvPr id="0" name=""/>
        <dsp:cNvSpPr/>
      </dsp:nvSpPr>
      <dsp:spPr>
        <a:xfrm>
          <a:off x="666491" y="25869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6946" y="978810"/>
              </a:moveTo>
              <a:arcTo wR="813617" hR="813617" stAng="10097128" swAng="36374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4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3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C4CEC3-72B4-4645-9C64-BE3E4B0E7B6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9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holab/raven/wiki/installationMain" TargetMode="External"/><Relationship Id="rId2" Type="http://schemas.openxmlformats.org/officeDocument/2006/relationships/hyperlink" Target="https://github.com/idaholab/raven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l-raven-users@googlegroups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26" Type="http://schemas.openxmlformats.org/officeDocument/2006/relationships/hyperlink" Target="https://en.wikipedia.org/wiki/Modelica" TargetMode="External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6.emf"/><Relationship Id="rId7" Type="http://schemas.openxmlformats.org/officeDocument/2006/relationships/image" Target="../media/image47.jpeg"/><Relationship Id="rId12" Type="http://schemas.openxmlformats.org/officeDocument/2006/relationships/hyperlink" Target="http://superuser.com/tags/raspberry-pi/info" TargetMode="External"/><Relationship Id="rId17" Type="http://schemas.openxmlformats.org/officeDocument/2006/relationships/image" Target="../media/image53.png"/><Relationship Id="rId25" Type="http://schemas.openxmlformats.org/officeDocument/2006/relationships/image" Target="../media/image60.png"/><Relationship Id="rId2" Type="http://schemas.openxmlformats.org/officeDocument/2006/relationships/slideLayout" Target="../slideLayouts/slideLayout4.xml"/><Relationship Id="rId16" Type="http://schemas.openxmlformats.org/officeDocument/2006/relationships/hyperlink" Target="http://geekytheory.com/arduino-y-labview/" TargetMode="External"/><Relationship Id="rId20" Type="http://schemas.openxmlformats.org/officeDocument/2006/relationships/hyperlink" Target="https://commons.wikimedia.org/wiki/File:SolarWinds_Loggly%C2%AE_Dashboard,_2018.png" TargetMode="External"/><Relationship Id="rId29" Type="http://schemas.openxmlformats.org/officeDocument/2006/relationships/image" Target="../media/image62.png"/><Relationship Id="rId1" Type="http://schemas.openxmlformats.org/officeDocument/2006/relationships/tags" Target="../tags/tag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24" Type="http://schemas.openxmlformats.org/officeDocument/2006/relationships/image" Target="../media/image59.png"/><Relationship Id="rId32" Type="http://schemas.openxmlformats.org/officeDocument/2006/relationships/image" Target="../media/image65.png"/><Relationship Id="rId5" Type="http://schemas.openxmlformats.org/officeDocument/2006/relationships/image" Target="../media/image45.png"/><Relationship Id="rId15" Type="http://schemas.openxmlformats.org/officeDocument/2006/relationships/image" Target="../media/image52.gif"/><Relationship Id="rId23" Type="http://schemas.openxmlformats.org/officeDocument/2006/relationships/image" Target="../media/image58.jpeg"/><Relationship Id="rId28" Type="http://schemas.openxmlformats.org/officeDocument/2006/relationships/image" Target="../media/image61.png"/><Relationship Id="rId10" Type="http://schemas.openxmlformats.org/officeDocument/2006/relationships/hyperlink" Target="http://www.pngall.com/electronic-png" TargetMode="External"/><Relationship Id="rId19" Type="http://schemas.openxmlformats.org/officeDocument/2006/relationships/image" Target="../media/image55.png"/><Relationship Id="rId31" Type="http://schemas.openxmlformats.org/officeDocument/2006/relationships/image" Target="../media/image64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hyperlink" Target="https://it.wikipedia.org/wiki/File:ArduinoLogo_%C2%AE.svg" TargetMode="External"/><Relationship Id="rId22" Type="http://schemas.openxmlformats.org/officeDocument/2006/relationships/image" Target="../media/image57.png"/><Relationship Id="rId27" Type="http://schemas.openxmlformats.org/officeDocument/2006/relationships/image" Target="../media/image43.png"/><Relationship Id="rId30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3.png"/><Relationship Id="rId10" Type="http://schemas.openxmlformats.org/officeDocument/2006/relationships/image" Target="../media/image10.e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RAVEN: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FE3B5-7D00-022D-A4A2-6BB2BC536699}"/>
              </a:ext>
            </a:extLst>
          </p:cNvPr>
          <p:cNvSpPr txBox="1"/>
          <p:nvPr/>
        </p:nvSpPr>
        <p:spPr>
          <a:xfrm>
            <a:off x="10109379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INL/MIS-22-68146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78100A-DB60-2DB2-0C3C-91894A8B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Probabilistic Distributions</a:t>
            </a:r>
          </a:p>
        </p:txBody>
      </p:sp>
      <p:pic>
        <p:nvPicPr>
          <p:cNvPr id="3" name="Picture 2" descr="Macintosh HD:Users:crisr:projects:trunk:raven:framework:AdaptiveTest:DistributionsMC_scatter-scatter-scatter.pdf">
            <a:extLst>
              <a:ext uri="{FF2B5EF4-FFF2-40B4-BE49-F238E27FC236}">
                <a16:creationId xmlns:a16="http://schemas.microsoft.com/office/drawing/2014/main" id="{624AED99-2CAB-7389-B6A7-2FA4EF3C50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57" y="4039199"/>
            <a:ext cx="3912997" cy="28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9EBAB0-40D7-7A34-861A-C20F3762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46" y="1351157"/>
            <a:ext cx="4417735" cy="748766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One-Dimensional Distributions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77524F-8421-8ABE-0EC9-262D9642F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10678"/>
              </p:ext>
            </p:extLst>
          </p:nvPr>
        </p:nvGraphicFramePr>
        <p:xfrm>
          <a:off x="754060" y="1758878"/>
          <a:ext cx="4212924" cy="24110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PDF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Truncated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PDF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Truncated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Bernoulli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Poisson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Binomial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Triangular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Exponential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Uniform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Weibull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LogNormal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Gamma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Logistic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Beta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Categorical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Laplace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Geometrical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Custom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9D7097-6849-791B-F3AE-DFBBFA9C0B8E}"/>
              </a:ext>
            </a:extLst>
          </p:cNvPr>
          <p:cNvSpPr txBox="1">
            <a:spLocks/>
          </p:cNvSpPr>
          <p:nvPr/>
        </p:nvSpPr>
        <p:spPr bwMode="auto">
          <a:xfrm>
            <a:off x="6096000" y="1368134"/>
            <a:ext cx="5768627" cy="25900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84213" indent="-227013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kern="0">
                <a:solidFill>
                  <a:schemeClr val="tx2"/>
                </a:solidFill>
              </a:rPr>
              <a:t>N-Dimensional </a:t>
            </a:r>
            <a:r>
              <a:rPr lang="en-US" b="1">
                <a:solidFill>
                  <a:schemeClr val="tx2"/>
                </a:solidFill>
              </a:rPr>
              <a:t>Distributions</a:t>
            </a:r>
            <a:endParaRPr lang="en-US" b="1" kern="0">
              <a:solidFill>
                <a:schemeClr val="tx2"/>
              </a:solidFill>
            </a:endParaRPr>
          </a:p>
          <a:p>
            <a:r>
              <a:rPr lang="en-US" kern="0">
                <a:solidFill>
                  <a:schemeClr val="tx2"/>
                </a:solidFill>
              </a:rPr>
              <a:t>Import from the file for custom N-dimensional distributions:</a:t>
            </a:r>
          </a:p>
          <a:p>
            <a:pPr lvl="1"/>
            <a:r>
              <a:rPr lang="en-US" kern="0">
                <a:solidFill>
                  <a:schemeClr val="tx2"/>
                </a:solidFill>
              </a:rPr>
              <a:t>N-dimensional splines on Cartesian grids</a:t>
            </a:r>
          </a:p>
          <a:p>
            <a:pPr lvl="1"/>
            <a:r>
              <a:rPr lang="en-US" kern="0">
                <a:solidFill>
                  <a:schemeClr val="tx2"/>
                </a:solidFill>
              </a:rPr>
              <a:t>Inverse weight interpolation</a:t>
            </a:r>
          </a:p>
          <a:p>
            <a:r>
              <a:rPr lang="en-US" kern="0">
                <a:solidFill>
                  <a:schemeClr val="tx2"/>
                </a:solidFill>
              </a:rPr>
              <a:t>Sampling of N-dimensional distributions through unbiased inversion</a:t>
            </a:r>
          </a:p>
          <a:p>
            <a:endParaRPr lang="en-US" kern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DAD16-3141-CC41-BBB0-6F9D8530855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6902810" y="3718968"/>
            <a:ext cx="3912997" cy="27352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CE4C06-C1B3-3E36-64CB-7D354D60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47D680-40DF-DC40-A653-4BB0600BC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9" t="9200" r="10832" b="6162"/>
          <a:stretch/>
        </p:blipFill>
        <p:spPr>
          <a:xfrm>
            <a:off x="8088923" y="120311"/>
            <a:ext cx="3927230" cy="3376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EC7EE-9683-8449-83C8-F209E8B3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Samplers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8585-E4DD-B245-AADE-A08F5A5C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491694" cy="2973684"/>
          </a:xfrm>
        </p:spPr>
        <p:txBody>
          <a:bodyPr/>
          <a:lstStyle/>
          <a:p>
            <a:r>
              <a:rPr lang="en-US" sz="2000" dirty="0"/>
              <a:t>Generate data by evaluating model responses according to a specified sampling scheme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Sampler classes</a:t>
            </a:r>
          </a:p>
          <a:p>
            <a:pPr lvl="1"/>
            <a:r>
              <a:rPr lang="en-US" sz="2000" dirty="0"/>
              <a:t>Forward samplers</a:t>
            </a:r>
          </a:p>
          <a:p>
            <a:pPr lvl="2"/>
            <a:r>
              <a:rPr lang="en-US" sz="2000" dirty="0"/>
              <a:t>Monte-Carlo, grid, ensemble sampling, stratified, custom, etc.</a:t>
            </a:r>
          </a:p>
          <a:p>
            <a:pPr lvl="1"/>
            <a:r>
              <a:rPr lang="en-US" sz="2000" dirty="0"/>
              <a:t>Adaptive samplers</a:t>
            </a:r>
          </a:p>
          <a:p>
            <a:pPr lvl="1"/>
            <a:r>
              <a:rPr lang="en-US" sz="2000"/>
              <a:t>Markov Chain </a:t>
            </a:r>
            <a:r>
              <a:rPr lang="en-US" sz="2000" dirty="0"/>
              <a:t>Monte Carlo (MCMC)</a:t>
            </a:r>
          </a:p>
          <a:p>
            <a:pPr lvl="1"/>
            <a:r>
              <a:rPr lang="en-US" sz="2000" dirty="0"/>
              <a:t>Generalized stochastic collocation polynomial chaos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D4512-BA34-DB4C-BDAC-80301BAF9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74" y="3645777"/>
            <a:ext cx="4282964" cy="3212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838D98-6B31-CA48-A809-5BC165F154C5}"/>
              </a:ext>
            </a:extLst>
          </p:cNvPr>
          <p:cNvSpPr/>
          <p:nvPr/>
        </p:nvSpPr>
        <p:spPr>
          <a:xfrm>
            <a:off x="817665" y="4921321"/>
            <a:ext cx="873303" cy="1039573"/>
          </a:xfrm>
          <a:prstGeom prst="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C1962-2303-8B46-BFF1-D8C509385981}"/>
              </a:ext>
            </a:extLst>
          </p:cNvPr>
          <p:cNvSpPr/>
          <p:nvPr/>
        </p:nvSpPr>
        <p:spPr>
          <a:xfrm>
            <a:off x="4165578" y="4921321"/>
            <a:ext cx="873303" cy="1039572"/>
          </a:xfrm>
          <a:prstGeom prst="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8FCC47-FF6A-774C-814C-29825A9BFFF1}"/>
              </a:ext>
            </a:extLst>
          </p:cNvPr>
          <p:cNvSpPr/>
          <p:nvPr/>
        </p:nvSpPr>
        <p:spPr>
          <a:xfrm>
            <a:off x="2372889" y="5063531"/>
            <a:ext cx="1047964" cy="75515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69D025E7-9362-3544-B4C5-F68463642D7C}"/>
              </a:ext>
            </a:extLst>
          </p:cNvPr>
          <p:cNvSpPr/>
          <p:nvPr/>
        </p:nvSpPr>
        <p:spPr>
          <a:xfrm>
            <a:off x="5849631" y="5032154"/>
            <a:ext cx="869253" cy="813452"/>
          </a:xfrm>
          <a:prstGeom prst="can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44D11-A490-6F49-90D7-6FD5302E3157}"/>
              </a:ext>
            </a:extLst>
          </p:cNvPr>
          <p:cNvSpPr txBox="1"/>
          <p:nvPr/>
        </p:nvSpPr>
        <p:spPr>
          <a:xfrm>
            <a:off x="817665" y="4933389"/>
            <a:ext cx="8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72D7B-6C2B-8A44-A1C8-7A2CD8AD592E}"/>
              </a:ext>
            </a:extLst>
          </p:cNvPr>
          <p:cNvSpPr txBox="1"/>
          <p:nvPr/>
        </p:nvSpPr>
        <p:spPr>
          <a:xfrm>
            <a:off x="4173680" y="4921321"/>
            <a:ext cx="8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pic>
        <p:nvPicPr>
          <p:cNvPr id="14" name="Picture 4" descr="Inverse Chi-Squared Distribution Bayes Example - 1.56.0">
            <a:extLst>
              <a:ext uri="{FF2B5EF4-FFF2-40B4-BE49-F238E27FC236}">
                <a16:creationId xmlns:a16="http://schemas.microsoft.com/office/drawing/2014/main" id="{D4A44F45-65A8-2A47-828F-DFFDE93C4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0869" r="38305" b="20325"/>
          <a:stretch/>
        </p:blipFill>
        <p:spPr bwMode="auto">
          <a:xfrm>
            <a:off x="4223951" y="5285778"/>
            <a:ext cx="756556" cy="6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nverse Chi-Squared Distribution Bayes Example - 1.56.0">
            <a:extLst>
              <a:ext uri="{FF2B5EF4-FFF2-40B4-BE49-F238E27FC236}">
                <a16:creationId xmlns:a16="http://schemas.microsoft.com/office/drawing/2014/main" id="{A80BBEF8-6F61-C84F-9207-914F6B41F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0869" r="38305" b="20325"/>
          <a:stretch/>
        </p:blipFill>
        <p:spPr bwMode="auto">
          <a:xfrm>
            <a:off x="874012" y="5292941"/>
            <a:ext cx="756556" cy="6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E94AC12-B1A4-1047-A318-B72AD861A774}"/>
              </a:ext>
            </a:extLst>
          </p:cNvPr>
          <p:cNvSpPr/>
          <p:nvPr/>
        </p:nvSpPr>
        <p:spPr>
          <a:xfrm>
            <a:off x="1873375" y="5251888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FD044CB-6626-D542-B2F5-37A9ED4CD74B}"/>
              </a:ext>
            </a:extLst>
          </p:cNvPr>
          <p:cNvSpPr/>
          <p:nvPr/>
        </p:nvSpPr>
        <p:spPr>
          <a:xfrm>
            <a:off x="3575565" y="5249436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CC53D5-693C-E446-B3CC-67AAB3A25D6E}"/>
              </a:ext>
            </a:extLst>
          </p:cNvPr>
          <p:cNvSpPr/>
          <p:nvPr/>
        </p:nvSpPr>
        <p:spPr>
          <a:xfrm>
            <a:off x="5248413" y="5248570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61C4FA36-670F-254B-969A-F77C76C424F2}"/>
              </a:ext>
            </a:extLst>
          </p:cNvPr>
          <p:cNvSpPr/>
          <p:nvPr/>
        </p:nvSpPr>
        <p:spPr>
          <a:xfrm rot="10800000" flipV="1">
            <a:off x="1142434" y="6081928"/>
            <a:ext cx="3583678" cy="585627"/>
          </a:xfrm>
          <a:prstGeom prst="bentUpArrow">
            <a:avLst>
              <a:gd name="adj1" fmla="val 35526"/>
              <a:gd name="adj2" fmla="val 355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8F438B-68A6-3E44-B490-3D12B0ED68A8}"/>
              </a:ext>
            </a:extLst>
          </p:cNvPr>
          <p:cNvSpPr/>
          <p:nvPr/>
        </p:nvSpPr>
        <p:spPr>
          <a:xfrm rot="5400000">
            <a:off x="4417914" y="6150251"/>
            <a:ext cx="421241" cy="19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2D7A4A-1FFF-4946-AB23-82EA72A38E6C}"/>
              </a:ext>
            </a:extLst>
          </p:cNvPr>
          <p:cNvSpPr/>
          <p:nvPr/>
        </p:nvSpPr>
        <p:spPr>
          <a:xfrm rot="5400000">
            <a:off x="4419974" y="6321418"/>
            <a:ext cx="421241" cy="181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5AC1A9C-ABF5-4B49-E5DB-A7EF6FBC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C7EE-9683-8449-83C8-F209E8B3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8585-E4DD-B245-AADE-A08F5A5C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682" y="1499480"/>
            <a:ext cx="3166636" cy="1615767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Genetic algorithms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Pareto frontier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12AE8-2515-874A-98FB-9F9B5D37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18" y="3761026"/>
            <a:ext cx="3817271" cy="2870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DD98D-939A-54E9-2DEA-4027D7B53A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989" r="2479" b="2410"/>
          <a:stretch/>
        </p:blipFill>
        <p:spPr>
          <a:xfrm>
            <a:off x="7358624" y="678094"/>
            <a:ext cx="4851983" cy="6111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10B85-9176-B707-CA97-777A1CF28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3810"/>
            <a:ext cx="3963240" cy="26500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D601-156A-DE99-DC38-D8010536C1F5}"/>
              </a:ext>
            </a:extLst>
          </p:cNvPr>
          <p:cNvSpPr txBox="1">
            <a:spLocks/>
          </p:cNvSpPr>
          <p:nvPr/>
        </p:nvSpPr>
        <p:spPr>
          <a:xfrm>
            <a:off x="223744" y="4659942"/>
            <a:ext cx="2884965" cy="163945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Gradient descent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Simulated annealing</a:t>
            </a:r>
          </a:p>
          <a:p>
            <a:pPr marL="0" indent="0">
              <a:buNone/>
            </a:pPr>
            <a:r>
              <a:rPr lang="en-US" sz="2000"/>
              <a:t>SPSA: simultaneous perturbation stochastic approximation 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7D580CD4-8B31-3DB5-B42E-9C8FA42BF77F}"/>
              </a:ext>
            </a:extLst>
          </p:cNvPr>
          <p:cNvSpPr/>
          <p:nvPr/>
        </p:nvSpPr>
        <p:spPr>
          <a:xfrm rot="5400000">
            <a:off x="5808001" y="1786924"/>
            <a:ext cx="575997" cy="667821"/>
          </a:xfrm>
          <a:prstGeom prst="bentUpArrow">
            <a:avLst>
              <a:gd name="adj1" fmla="val 32135"/>
              <a:gd name="adj2" fmla="val 25000"/>
              <a:gd name="adj3" fmla="val 39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6B55EF87-FA3B-7918-B218-4A6F2FD7B29E}"/>
              </a:ext>
            </a:extLst>
          </p:cNvPr>
          <p:cNvSpPr/>
          <p:nvPr/>
        </p:nvSpPr>
        <p:spPr>
          <a:xfrm rot="16200000" flipH="1">
            <a:off x="5186720" y="2936177"/>
            <a:ext cx="575997" cy="667821"/>
          </a:xfrm>
          <a:prstGeom prst="bentUpArrow">
            <a:avLst>
              <a:gd name="adj1" fmla="val 32135"/>
              <a:gd name="adj2" fmla="val 25000"/>
              <a:gd name="adj3" fmla="val 39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4897ECF-99A2-211D-DC53-8DED9459B569}"/>
              </a:ext>
            </a:extLst>
          </p:cNvPr>
          <p:cNvSpPr/>
          <p:nvPr/>
        </p:nvSpPr>
        <p:spPr>
          <a:xfrm>
            <a:off x="2758556" y="5069512"/>
            <a:ext cx="579454" cy="431515"/>
          </a:xfrm>
          <a:prstGeom prst="rightArrow">
            <a:avLst>
              <a:gd name="adj1" fmla="val 547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9600D-201F-9F7C-79FA-A6491FE6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75" y="3179981"/>
            <a:ext cx="6072249" cy="498038"/>
          </a:xfrm>
        </p:spPr>
        <p:txBody>
          <a:bodyPr/>
          <a:lstStyle/>
          <a:p>
            <a:r>
              <a:rPr lang="en-US"/>
              <a:t>RAVEN Data Analysis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1671A-DD5E-FADD-9BE0-167075DB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4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E547-A9DE-2BE8-7460-22B145E7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Classical Data 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3FD3-A727-21C7-AB7D-A5640725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1"/>
            <a:ext cx="5054867" cy="2103320"/>
          </a:xfrm>
        </p:spPr>
        <p:txBody>
          <a:bodyPr/>
          <a:lstStyle/>
          <a:p>
            <a:r>
              <a:rPr lang="en-US" sz="2000" dirty="0"/>
              <a:t>Statistical characterization of a sampled variable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Sigma</a:t>
            </a:r>
          </a:p>
          <a:p>
            <a:pPr lvl="1"/>
            <a:r>
              <a:rPr lang="en-US" sz="2000" dirty="0"/>
              <a:t>Skewness</a:t>
            </a:r>
          </a:p>
          <a:p>
            <a:pPr lvl="1"/>
            <a:r>
              <a:rPr lang="en-US" sz="2000" dirty="0"/>
              <a:t>Kurtosis</a:t>
            </a:r>
          </a:p>
        </p:txBody>
      </p:sp>
      <p:pic>
        <p:nvPicPr>
          <p:cNvPr id="4" name="Picture 3" descr="Macintosh HD:Users:crisr:Downloads:base:pearsonMaxHoopStress_ramp.png">
            <a:extLst>
              <a:ext uri="{FF2B5EF4-FFF2-40B4-BE49-F238E27FC236}">
                <a16:creationId xmlns:a16="http://schemas.microsoft.com/office/drawing/2014/main" id="{DD5ADAB9-3D2A-86DB-F110-A1A4594981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22" y="3178752"/>
            <a:ext cx="4907680" cy="368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5104D-933F-615D-ACB9-CB69626541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178752"/>
            <a:ext cx="4907680" cy="3680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8BE9AB-69AA-90FF-2758-D06E0739BAC7}"/>
              </a:ext>
            </a:extLst>
          </p:cNvPr>
          <p:cNvSpPr txBox="1">
            <a:spLocks/>
          </p:cNvSpPr>
          <p:nvPr/>
        </p:nvSpPr>
        <p:spPr>
          <a:xfrm>
            <a:off x="6298932" y="1310640"/>
            <a:ext cx="5740668" cy="302362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Input/output relationship (ranking/sensitivity)</a:t>
            </a:r>
          </a:p>
          <a:p>
            <a:pPr lvl="1"/>
            <a:r>
              <a:rPr lang="en-US" sz="2000" dirty="0"/>
              <a:t>Sensitivity matrix </a:t>
            </a:r>
          </a:p>
          <a:p>
            <a:pPr lvl="1"/>
            <a:r>
              <a:rPr lang="en-US" sz="2000" dirty="0"/>
              <a:t>Covariance matrix</a:t>
            </a:r>
          </a:p>
          <a:p>
            <a:pPr lvl="1"/>
            <a:r>
              <a:rPr lang="en-US" sz="2000" dirty="0"/>
              <a:t>Pearson matrix</a:t>
            </a:r>
          </a:p>
          <a:p>
            <a:pPr lvl="1"/>
            <a:r>
              <a:rPr lang="en-US" sz="2000" dirty="0"/>
              <a:t>Spearman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1B657B60-9A69-A083-B246-5822F328D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989" y="5947971"/>
            <a:ext cx="1852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rgbClr val="FF0000"/>
                </a:solidFill>
              </a:rPr>
              <a:t>5% percentile</a:t>
            </a:r>
          </a:p>
        </p:txBody>
      </p:sp>
      <p:cxnSp>
        <p:nvCxnSpPr>
          <p:cNvPr id="10" name="Straight Arrow Connector 37">
            <a:extLst>
              <a:ext uri="{FF2B5EF4-FFF2-40B4-BE49-F238E27FC236}">
                <a16:creationId xmlns:a16="http://schemas.microsoft.com/office/drawing/2014/main" id="{DF42267F-40BD-865C-F236-F5A16FB3E3A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53961" y="5659855"/>
            <a:ext cx="500247" cy="28811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4F9C2-62D5-DA00-0C87-7FA603EBC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134" y="4079860"/>
            <a:ext cx="1852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chemeClr val="accent2"/>
                </a:solidFill>
              </a:rPr>
              <a:t>95% percentile</a:t>
            </a:r>
          </a:p>
        </p:txBody>
      </p:sp>
      <p:cxnSp>
        <p:nvCxnSpPr>
          <p:cNvPr id="15" name="Straight Arrow Connector 37">
            <a:extLst>
              <a:ext uri="{FF2B5EF4-FFF2-40B4-BE49-F238E27FC236}">
                <a16:creationId xmlns:a16="http://schemas.microsoft.com/office/drawing/2014/main" id="{706E9F06-1476-CDFA-40A8-05C3E5FD4E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34886" y="4408584"/>
            <a:ext cx="677112" cy="223574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2">
            <a:extLst>
              <a:ext uri="{FF2B5EF4-FFF2-40B4-BE49-F238E27FC236}">
                <a16:creationId xmlns:a16="http://schemas.microsoft.com/office/drawing/2014/main" id="{99C17D2B-A0FA-BD88-BD49-F28F4F5EF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600" y="4644584"/>
            <a:ext cx="971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chemeClr val="tx2"/>
                </a:solidFill>
              </a:rPr>
              <a:t>Mean</a:t>
            </a:r>
          </a:p>
        </p:txBody>
      </p:sp>
      <p:cxnSp>
        <p:nvCxnSpPr>
          <p:cNvPr id="18" name="Straight Arrow Connector 37">
            <a:extLst>
              <a:ext uri="{FF2B5EF4-FFF2-40B4-BE49-F238E27FC236}">
                <a16:creationId xmlns:a16="http://schemas.microsoft.com/office/drawing/2014/main" id="{F5CAD7A9-384E-0854-5DC3-92640EDB8770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4291445" y="4703454"/>
            <a:ext cx="508155" cy="125796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75448-7866-9F12-FC00-E19B9CC9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881C-29E2-1E01-06A2-CB932516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Data Mining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8148A-889C-AE92-136C-195F4D0C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894320" cy="1952823"/>
          </a:xfrm>
        </p:spPr>
        <p:txBody>
          <a:bodyPr/>
          <a:lstStyle/>
          <a:p>
            <a:r>
              <a:rPr lang="en-US" sz="2000" dirty="0"/>
              <a:t>Clustering: Partition data sets into clusters (static data, time-series) </a:t>
            </a:r>
          </a:p>
          <a:p>
            <a:r>
              <a:rPr lang="en-US" sz="2000" dirty="0"/>
              <a:t>Identify correlations between system dynamics and the timing of events</a:t>
            </a:r>
          </a:p>
          <a:p>
            <a:r>
              <a:rPr lang="en-US" sz="2000" dirty="0"/>
              <a:t>Identify outliers: “bogus” simulations whose dynamics differ from those of all other simulations (e.g., out of validity bounds for simulator parameters)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4A60FD-E8ED-74B3-1071-30F3AFFB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37"/>
            <a:ext cx="3950507" cy="3263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1B743D-0FFE-322C-CEA6-611435CA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12938"/>
            <a:ext cx="3962400" cy="3116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5EB090-C3F2-C4CA-69A5-6FAF93DB2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115945" y="3780329"/>
            <a:ext cx="3582098" cy="2891877"/>
          </a:xfrm>
          <a:prstGeom prst="rect">
            <a:avLst/>
          </a:prstGeom>
        </p:spPr>
      </p:pic>
      <p:pic>
        <p:nvPicPr>
          <p:cNvPr id="5" name="Picture 4" descr="MSM2.PNG">
            <a:extLst>
              <a:ext uri="{FF2B5EF4-FFF2-40B4-BE49-F238E27FC236}">
                <a16:creationId xmlns:a16="http://schemas.microsoft.com/office/drawing/2014/main" id="{F0E2F814-462C-7503-5E36-DBEC6A8320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43" y="3429000"/>
            <a:ext cx="4571998" cy="3429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EEEF9-65FF-4C7C-4740-200556A3D0BB}"/>
              </a:ext>
            </a:extLst>
          </p:cNvPr>
          <p:cNvCxnSpPr/>
          <p:nvPr/>
        </p:nvCxnSpPr>
        <p:spPr bwMode="auto">
          <a:xfrm flipV="1">
            <a:off x="9619606" y="5226267"/>
            <a:ext cx="242957" cy="15460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28D373-F733-5357-2830-24DE8B848827}"/>
              </a:ext>
            </a:extLst>
          </p:cNvPr>
          <p:cNvCxnSpPr>
            <a:cxnSpLocks/>
          </p:cNvCxnSpPr>
          <p:nvPr/>
        </p:nvCxnSpPr>
        <p:spPr bwMode="auto">
          <a:xfrm>
            <a:off x="2982323" y="4713469"/>
            <a:ext cx="3334394" cy="8338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905D0-71BE-F1B4-8E01-ABFD0ACB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0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768" y="3179981"/>
            <a:ext cx="4454464" cy="498038"/>
          </a:xfrm>
        </p:spPr>
        <p:txBody>
          <a:bodyPr/>
          <a:lstStyle/>
          <a:p>
            <a:pPr algn="ctr"/>
            <a:r>
              <a:rPr lang="en-US"/>
              <a:t>RAVEN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5D3FE-294F-AF40-A0A8-438F9A70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A844-1022-2B40-8D29-642D038D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39D91-A26C-9947-045E-464F31808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9" t="8528" r="2585"/>
          <a:stretch/>
        </p:blipFill>
        <p:spPr>
          <a:xfrm>
            <a:off x="97254" y="1779814"/>
            <a:ext cx="11683069" cy="35541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E5CE4-CC2F-139A-D40D-C25445B4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7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BEB3-61BD-2F46-20EE-BC507B97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80A4B-D599-D510-E0CF-660103798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b="2147"/>
          <a:stretch/>
        </p:blipFill>
        <p:spPr>
          <a:xfrm>
            <a:off x="674914" y="1163154"/>
            <a:ext cx="10839452" cy="56948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07EEB2-B0AC-5B3F-8D14-0EF5AF34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Software Practices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583451" cy="4780599"/>
          </a:xfrm>
        </p:spPr>
        <p:txBody>
          <a:bodyPr/>
          <a:lstStyle/>
          <a:p>
            <a:r>
              <a:rPr lang="en-US" sz="2000" dirty="0"/>
              <a:t>Multiple operating systems are supported (and automatically tested)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Windows</a:t>
            </a:r>
            <a:r>
              <a:rPr lang="en-US" sz="2000" dirty="0"/>
              <a:t>: 7, 8, 8.1, 10 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Linux: </a:t>
            </a:r>
            <a:r>
              <a:rPr lang="en-US" sz="2000" dirty="0"/>
              <a:t>Ubuntu, Fedora, CentOS, OpenSUSE 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MacOS: </a:t>
            </a:r>
            <a:r>
              <a:rPr lang="en-US" sz="2000" dirty="0"/>
              <a:t>from Sierra to Sonoma </a:t>
            </a:r>
          </a:p>
          <a:p>
            <a:r>
              <a:rPr lang="en-US" sz="2000" dirty="0"/>
              <a:t>RAVEN development is conducted under a strict software quality assurance process</a:t>
            </a:r>
          </a:p>
          <a:p>
            <a:pPr lvl="1"/>
            <a:r>
              <a:rPr lang="en-US" sz="2000" dirty="0"/>
              <a:t>Multi-level peer-review process</a:t>
            </a:r>
          </a:p>
          <a:p>
            <a:pPr lvl="1"/>
            <a:r>
              <a:rPr lang="en-US" sz="2000" dirty="0"/>
              <a:t>Automatic verification (testing) (~750 regression tests)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Clone and install </a:t>
            </a:r>
            <a:r>
              <a:rPr lang="en-US" sz="2000" dirty="0"/>
              <a:t>RAVEN on your machine</a:t>
            </a:r>
          </a:p>
          <a:p>
            <a:pPr lvl="1"/>
            <a:r>
              <a:rPr lang="en-US" sz="2000" dirty="0"/>
              <a:t>RAVEN Git repository: </a:t>
            </a:r>
            <a:r>
              <a:rPr lang="en-US" sz="2000" dirty="0">
                <a:hlinkClick r:id="rId2"/>
              </a:rPr>
              <a:t>https://github.com/idaholab/raven/wiki</a:t>
            </a:r>
            <a:endParaRPr lang="en-US" sz="2000" dirty="0"/>
          </a:p>
          <a:p>
            <a:pPr lvl="1"/>
            <a:r>
              <a:rPr lang="en-US" sz="2000" dirty="0"/>
              <a:t>Installation page: </a:t>
            </a:r>
            <a:r>
              <a:rPr lang="en-US" sz="2000" dirty="0">
                <a:hlinkClick r:id="rId3"/>
              </a:rPr>
              <a:t>https://github.com/idaholab/raven/wiki/installationMain</a:t>
            </a:r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Learn</a:t>
            </a:r>
            <a:r>
              <a:rPr lang="en-US" sz="2000" dirty="0"/>
              <a:t> RAVEN through available documentation</a:t>
            </a:r>
          </a:p>
          <a:p>
            <a:pPr lvl="1"/>
            <a:r>
              <a:rPr lang="en-US" sz="2000" dirty="0"/>
              <a:t>User guide: a brief guide on how to use RAVEN</a:t>
            </a:r>
          </a:p>
          <a:p>
            <a:pPr lvl="1"/>
            <a:r>
              <a:rPr lang="en-US" sz="2000" dirty="0"/>
              <a:t>Workshop materials: slide sets and examples of specific RAVEN test cases </a:t>
            </a:r>
          </a:p>
          <a:p>
            <a:pPr lvl="1"/>
            <a:r>
              <a:rPr lang="en-US" sz="2000" dirty="0"/>
              <a:t>User manual: detailed guide regarding all RAVEN entities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Contact</a:t>
            </a:r>
            <a:r>
              <a:rPr lang="en-US" sz="2000" dirty="0"/>
              <a:t> us for issues, comments, or request assistance: </a:t>
            </a:r>
            <a:r>
              <a:rPr lang="en-US" sz="2000" dirty="0" err="1"/>
              <a:t>i</a:t>
            </a:r>
            <a:r>
              <a:rPr lang="en-US" sz="2000" dirty="0" err="1">
                <a:hlinkClick r:id="rId4"/>
              </a:rPr>
              <a:t>nl-raven-users@googlegroups.com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1041-246D-9364-C0B0-D04F236C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FDBC1-E23D-746F-A0F7-43EE3248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1"/>
          <a:stretch/>
        </p:blipFill>
        <p:spPr>
          <a:xfrm>
            <a:off x="5954908" y="38297"/>
            <a:ext cx="6237092" cy="626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10,000-ft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D61A-0E65-624F-89C6-4D156FFF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1" y="1310639"/>
            <a:ext cx="6108382" cy="5509064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RAVEN: </a:t>
            </a:r>
            <a:r>
              <a:rPr lang="en-US" sz="2000" dirty="0"/>
              <a:t>multi-purpose stochastic platform</a:t>
            </a:r>
          </a:p>
          <a:p>
            <a:r>
              <a:rPr lang="en-US" sz="2000" b="1" dirty="0"/>
              <a:t>Methods/capabilities</a:t>
            </a:r>
          </a:p>
          <a:p>
            <a:pPr lvl="1"/>
            <a:r>
              <a:rPr lang="en-US" sz="2000" dirty="0"/>
              <a:t>Uncertainty propagation</a:t>
            </a:r>
          </a:p>
          <a:p>
            <a:pPr lvl="1"/>
            <a:r>
              <a:rPr lang="en-US" sz="2000" dirty="0"/>
              <a:t>Machine learning</a:t>
            </a:r>
          </a:p>
          <a:p>
            <a:pPr lvl="1"/>
            <a:r>
              <a:rPr lang="en-US" sz="2000" dirty="0"/>
              <a:t>Optimization</a:t>
            </a:r>
          </a:p>
          <a:p>
            <a:pPr lvl="1"/>
            <a:r>
              <a:rPr lang="en-US" sz="2000" dirty="0"/>
              <a:t>Data analysis</a:t>
            </a:r>
          </a:p>
          <a:p>
            <a:r>
              <a:rPr lang="en-US" sz="2000" b="1" dirty="0"/>
              <a:t>Language: </a:t>
            </a:r>
            <a:r>
              <a:rPr lang="en-US" sz="2000" dirty="0"/>
              <a:t>designed for applying these methods and capabilities to user-provided simulation models</a:t>
            </a:r>
          </a:p>
          <a:p>
            <a:r>
              <a:rPr lang="en-US" sz="2000" dirty="0"/>
              <a:t>Development began in early 2012, supported by:</a:t>
            </a:r>
          </a:p>
          <a:p>
            <a:pPr lvl="1"/>
            <a:r>
              <a:rPr lang="en-US" sz="2000" dirty="0"/>
              <a:t>Light Water Reactor Sustainability (LWRS) program</a:t>
            </a:r>
          </a:p>
          <a:p>
            <a:pPr lvl="1"/>
            <a:r>
              <a:rPr lang="en-US" sz="2000" dirty="0"/>
              <a:t>Nuclear Energy Advanced Modeling and Simulation Program (NEAMS)</a:t>
            </a:r>
          </a:p>
          <a:p>
            <a:pPr lvl="1"/>
            <a:r>
              <a:rPr lang="en-US" sz="2000" dirty="0"/>
              <a:t>Nuclear-Renewable Hybrid Energy Systems (NHES)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936A3-0382-C333-B6A2-B0287AD5F8C2}"/>
              </a:ext>
            </a:extLst>
          </p:cNvPr>
          <p:cNvSpPr txBox="1"/>
          <p:nvPr/>
        </p:nvSpPr>
        <p:spPr>
          <a:xfrm>
            <a:off x="8278064" y="6299397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RAVEN Capabilities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943EE-D777-41FA-4DFC-A29AFC51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29" y="3179981"/>
            <a:ext cx="4087141" cy="498038"/>
          </a:xfrm>
        </p:spPr>
        <p:txBody>
          <a:bodyPr/>
          <a:lstStyle/>
          <a:p>
            <a:pPr algn="ctr"/>
            <a:r>
              <a:rPr lang="en-US"/>
              <a:t>RAVEN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73DD1-1A9A-EF79-4D81-0BE0826C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7E79-D212-E742-BCEE-163AA6C9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Plugins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B9878-F07D-CEE3-EA26-71B05D8CDC11}"/>
              </a:ext>
            </a:extLst>
          </p:cNvPr>
          <p:cNvSpPr txBox="1"/>
          <p:nvPr/>
        </p:nvSpPr>
        <p:spPr>
          <a:xfrm>
            <a:off x="5056169" y="973345"/>
            <a:ext cx="5532699" cy="830997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RAVEN: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Main computational driver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Uncertainty quantification and optimization capabilities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D9A5D-4CC1-1071-7ABB-649BBB6335AB}"/>
              </a:ext>
            </a:extLst>
          </p:cNvPr>
          <p:cNvSpPr txBox="1"/>
          <p:nvPr/>
        </p:nvSpPr>
        <p:spPr>
          <a:xfrm>
            <a:off x="5147334" y="3331189"/>
            <a:ext cx="5189307" cy="830997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Libraries of models designed for specific use cases 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Easy interface to RAVEN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4FC48-B450-F338-D7D6-54F6FD925901}"/>
              </a:ext>
            </a:extLst>
          </p:cNvPr>
          <p:cNvSpPr txBox="1"/>
          <p:nvPr/>
        </p:nvSpPr>
        <p:spPr>
          <a:xfrm>
            <a:off x="5846870" y="4558567"/>
            <a:ext cx="3945485" cy="1077218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Plugin repositories: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Documentation (e.g., user manual)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Regression tests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08DFEB7-83BD-360B-E44B-FCC22F737060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5233595" y="4483901"/>
            <a:ext cx="937632" cy="288918"/>
          </a:xfrm>
          <a:prstGeom prst="bentConnector2">
            <a:avLst/>
          </a:prstGeom>
          <a:ln w="12700">
            <a:solidFill>
              <a:srgbClr val="015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1D4644-88D2-DC03-191B-5BE824C2F2CA}"/>
              </a:ext>
            </a:extLst>
          </p:cNvPr>
          <p:cNvSpPr txBox="1"/>
          <p:nvPr/>
        </p:nvSpPr>
        <p:spPr>
          <a:xfrm>
            <a:off x="938151" y="1085996"/>
            <a:ext cx="2095223" cy="53860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RAVEN</a:t>
            </a:r>
          </a:p>
          <a:p>
            <a:pPr algn="ctr"/>
            <a:endParaRPr lang="en-US" sz="5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48E65-45E4-F875-3E69-CBA4FD13951D}"/>
              </a:ext>
            </a:extLst>
          </p:cNvPr>
          <p:cNvSpPr txBox="1"/>
          <p:nvPr/>
        </p:nvSpPr>
        <p:spPr>
          <a:xfrm>
            <a:off x="2391967" y="180302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HERON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Techno-economic analysis for 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C2F03-5A15-4E0F-2949-D7C63D42306B}"/>
              </a:ext>
            </a:extLst>
          </p:cNvPr>
          <p:cNvSpPr txBox="1"/>
          <p:nvPr/>
        </p:nvSpPr>
        <p:spPr>
          <a:xfrm>
            <a:off x="2391967" y="2915691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SR</a:t>
            </a:r>
            <a:r>
              <a:rPr lang="en-US" sz="1600" b="1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System reliability analysis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CAA511D-C61C-1AE1-EAB4-778218E50F0B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1891908" y="1718460"/>
            <a:ext cx="593914" cy="4062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58940D2-8BDE-7D61-F44C-1A5FDA31493C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16200000" flipH="1">
            <a:off x="1335573" y="2274795"/>
            <a:ext cx="1706585" cy="4062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814B874-CBA1-7297-480C-C05FFAA949FA}"/>
              </a:ext>
            </a:extLst>
          </p:cNvPr>
          <p:cNvCxnSpPr>
            <a:cxnSpLocks/>
            <a:stCxn id="13" idx="2"/>
            <a:endCxn id="20" idx="1"/>
          </p:cNvCxnSpPr>
          <p:nvPr/>
        </p:nvCxnSpPr>
        <p:spPr>
          <a:xfrm rot="16200000" flipH="1">
            <a:off x="840792" y="2769575"/>
            <a:ext cx="2696145" cy="40620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316F06-F6B4-02AF-68AF-44B1FAFFF9A5}"/>
              </a:ext>
            </a:extLst>
          </p:cNvPr>
          <p:cNvSpPr txBox="1"/>
          <p:nvPr/>
        </p:nvSpPr>
        <p:spPr>
          <a:xfrm>
            <a:off x="2391966" y="4028362"/>
            <a:ext cx="2107535" cy="58477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TEAL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Economic models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9DA2B4D-F39C-95FB-E3CB-767C5EBD59B2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346012" y="3264355"/>
            <a:ext cx="3685704" cy="40620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FFA024D-493A-0E82-2AC0-F42DCC4251B3}"/>
              </a:ext>
            </a:extLst>
          </p:cNvPr>
          <p:cNvSpPr/>
          <p:nvPr/>
        </p:nvSpPr>
        <p:spPr>
          <a:xfrm>
            <a:off x="4698555" y="1803021"/>
            <a:ext cx="251086" cy="4789234"/>
          </a:xfrm>
          <a:prstGeom prst="rightBrace">
            <a:avLst>
              <a:gd name="adj1" fmla="val 45370"/>
              <a:gd name="adj2" fmla="val 39473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2BF2296-AD55-974F-F65C-7671D0C7EBA0}"/>
              </a:ext>
            </a:extLst>
          </p:cNvPr>
          <p:cNvSpPr/>
          <p:nvPr/>
        </p:nvSpPr>
        <p:spPr>
          <a:xfrm>
            <a:off x="4698555" y="1085995"/>
            <a:ext cx="251086" cy="524181"/>
          </a:xfrm>
          <a:prstGeom prst="rightBrace">
            <a:avLst>
              <a:gd name="adj1" fmla="val 2790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97C619-B2E5-E21E-17FC-C8C227DC1028}"/>
              </a:ext>
            </a:extLst>
          </p:cNvPr>
          <p:cNvSpPr txBox="1"/>
          <p:nvPr/>
        </p:nvSpPr>
        <p:spPr>
          <a:xfrm>
            <a:off x="2391966" y="489481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LOGOS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Plant resource optimization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D00A71-9D3F-DC77-DC61-34373CBEB402}"/>
              </a:ext>
            </a:extLst>
          </p:cNvPr>
          <p:cNvSpPr txBox="1"/>
          <p:nvPr/>
        </p:nvSpPr>
        <p:spPr>
          <a:xfrm>
            <a:off x="2393327" y="600748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FARM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Feasible Actuator Range Modifier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E89E5D4-0151-3A74-296C-700D41C998DB}"/>
              </a:ext>
            </a:extLst>
          </p:cNvPr>
          <p:cNvCxnSpPr>
            <a:cxnSpLocks/>
            <a:stCxn id="13" idx="2"/>
            <a:endCxn id="22" idx="1"/>
          </p:cNvCxnSpPr>
          <p:nvPr/>
        </p:nvCxnSpPr>
        <p:spPr>
          <a:xfrm rot="16200000" flipH="1">
            <a:off x="-209642" y="3820010"/>
            <a:ext cx="4798374" cy="40756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6B7D3-332C-500E-3F2A-F13AB0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7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A2E5-CAEB-B845-8346-E14A1F46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HERON: Holistic Economic Resource Optimization Network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DED914-CF92-A04E-955A-823FAEA55354}"/>
              </a:ext>
            </a:extLst>
          </p:cNvPr>
          <p:cNvGrpSpPr/>
          <p:nvPr/>
        </p:nvGrpSpPr>
        <p:grpSpPr>
          <a:xfrm>
            <a:off x="6599090" y="1946420"/>
            <a:ext cx="5443548" cy="3835344"/>
            <a:chOff x="2553320" y="1556261"/>
            <a:chExt cx="5443548" cy="383534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D1EE22E3-A194-A749-9D29-7815C11C0B0F}"/>
                </a:ext>
              </a:extLst>
            </p:cNvPr>
            <p:cNvGraphicFramePr/>
            <p:nvPr/>
          </p:nvGraphicFramePr>
          <p:xfrm>
            <a:off x="3930557" y="2040401"/>
            <a:ext cx="2841172" cy="20448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Curved Up Arrow 5">
              <a:extLst>
                <a:ext uri="{FF2B5EF4-FFF2-40B4-BE49-F238E27FC236}">
                  <a16:creationId xmlns:a16="http://schemas.microsoft.com/office/drawing/2014/main" id="{B7E506AC-EF3C-0245-AAC1-22354B3FD06E}"/>
                </a:ext>
              </a:extLst>
            </p:cNvPr>
            <p:cNvSpPr/>
            <p:nvPr/>
          </p:nvSpPr>
          <p:spPr bwMode="auto">
            <a:xfrm rot="5400000" flipH="1" flipV="1">
              <a:off x="5381688" y="3055423"/>
              <a:ext cx="2893742" cy="1465117"/>
            </a:xfrm>
            <a:prstGeom prst="curved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7" name="Curved Up Arrow 6">
              <a:extLst>
                <a:ext uri="{FF2B5EF4-FFF2-40B4-BE49-F238E27FC236}">
                  <a16:creationId xmlns:a16="http://schemas.microsoft.com/office/drawing/2014/main" id="{316D9950-C523-254B-9D23-5EA7161D446C}"/>
                </a:ext>
              </a:extLst>
            </p:cNvPr>
            <p:cNvSpPr/>
            <p:nvPr/>
          </p:nvSpPr>
          <p:spPr bwMode="auto">
            <a:xfrm rot="5400000">
              <a:off x="2337717" y="3158410"/>
              <a:ext cx="2952524" cy="1513866"/>
            </a:xfrm>
            <a:prstGeom prst="curved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A66041-3882-6948-A10C-72F236127993}"/>
                </a:ext>
              </a:extLst>
            </p:cNvPr>
            <p:cNvSpPr txBox="1"/>
            <p:nvPr/>
          </p:nvSpPr>
          <p:spPr>
            <a:xfrm>
              <a:off x="4470876" y="4831607"/>
              <a:ext cx="1697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Component Sizing,</a:t>
              </a:r>
            </a:p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EBAF2-8B89-E84D-AE85-1EB169862932}"/>
                </a:ext>
              </a:extLst>
            </p:cNvPr>
            <p:cNvSpPr txBox="1"/>
            <p:nvPr/>
          </p:nvSpPr>
          <p:spPr>
            <a:xfrm>
              <a:off x="4741708" y="2799285"/>
              <a:ext cx="133929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>
                  <a:latin typeface="Arial" panose="020B0604020202020204" pitchFamily="34" charset="0"/>
                  <a:cs typeface="Arial" panose="020B0604020202020204" pitchFamily="34" charset="0"/>
                </a:rPr>
                <a:t>Repeat for Many Histories</a:t>
              </a: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AAC39984-D8FE-6B45-89CD-5AB2ECBBB19E}"/>
                </a:ext>
              </a:extLst>
            </p:cNvPr>
            <p:cNvSpPr/>
            <p:nvPr/>
          </p:nvSpPr>
          <p:spPr bwMode="auto">
            <a:xfrm rot="18915677">
              <a:off x="5799655" y="2438320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48FA410C-A427-6C40-8552-D6868BDE97F3}"/>
                </a:ext>
              </a:extLst>
            </p:cNvPr>
            <p:cNvSpPr/>
            <p:nvPr/>
          </p:nvSpPr>
          <p:spPr bwMode="auto">
            <a:xfrm rot="9847602">
              <a:off x="4543180" y="3138955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56BE717-5EA6-7B4B-8660-5161CC30EBDC}"/>
                </a:ext>
              </a:extLst>
            </p:cNvPr>
            <p:cNvSpPr/>
            <p:nvPr/>
          </p:nvSpPr>
          <p:spPr bwMode="auto">
            <a:xfrm rot="4022423">
              <a:off x="5580416" y="3810825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034CD5-8E6B-1043-AB32-CF942C7582BF}"/>
                </a:ext>
              </a:extLst>
            </p:cNvPr>
            <p:cNvSpPr txBox="1"/>
            <p:nvPr/>
          </p:nvSpPr>
          <p:spPr>
            <a:xfrm>
              <a:off x="3644996" y="1696517"/>
              <a:ext cx="63991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solar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ACF1A9-B235-3E4F-9D05-3DF2DB6B0D87}"/>
                </a:ext>
              </a:extLst>
            </p:cNvPr>
            <p:cNvSpPr txBox="1"/>
            <p:nvPr/>
          </p:nvSpPr>
          <p:spPr>
            <a:xfrm>
              <a:off x="4435718" y="1559536"/>
              <a:ext cx="6463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wind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135922-8EEC-CA45-A785-B11C10AB95F3}"/>
                </a:ext>
              </a:extLst>
            </p:cNvPr>
            <p:cNvSpPr txBox="1"/>
            <p:nvPr/>
          </p:nvSpPr>
          <p:spPr>
            <a:xfrm>
              <a:off x="5511621" y="1556261"/>
              <a:ext cx="96051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demand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0791C3-6CEA-2142-BE5B-D49106034BAD}"/>
                </a:ext>
              </a:extLst>
            </p:cNvPr>
            <p:cNvSpPr txBox="1"/>
            <p:nvPr/>
          </p:nvSpPr>
          <p:spPr>
            <a:xfrm>
              <a:off x="6638344" y="1698467"/>
              <a:ext cx="93743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markets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73DD92-3571-174C-A6F0-2762B935F1AD}"/>
                </a:ext>
              </a:extLst>
            </p:cNvPr>
            <p:cNvCxnSpPr>
              <a:cxnSpLocks/>
              <a:stCxn id="14" idx="2"/>
            </p:cNvCxnSpPr>
            <p:nvPr/>
          </p:nvCxnSpPr>
          <p:spPr bwMode="auto">
            <a:xfrm>
              <a:off x="4758884" y="1928868"/>
              <a:ext cx="239253" cy="1115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4BDE4F-815A-384B-A39C-CCEE645FF56A}"/>
                </a:ext>
              </a:extLst>
            </p:cNvPr>
            <p:cNvCxnSpPr>
              <a:cxnSpLocks/>
              <a:stCxn id="13" idx="2"/>
            </p:cNvCxnSpPr>
            <p:nvPr/>
          </p:nvCxnSpPr>
          <p:spPr bwMode="auto">
            <a:xfrm>
              <a:off x="3964956" y="2065849"/>
              <a:ext cx="911258" cy="2504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C30525-1987-834F-B9EC-DC40FB6C2444}"/>
                </a:ext>
              </a:extLst>
            </p:cNvPr>
            <p:cNvCxnSpPr>
              <a:cxnSpLocks/>
              <a:stCxn id="15" idx="2"/>
            </p:cNvCxnSpPr>
            <p:nvPr/>
          </p:nvCxnSpPr>
          <p:spPr bwMode="auto">
            <a:xfrm flipH="1">
              <a:off x="5765087" y="1925593"/>
              <a:ext cx="226794" cy="1343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2869C5-DEA3-224C-9FB0-F73E955CAA4F}"/>
                </a:ext>
              </a:extLst>
            </p:cNvPr>
            <p:cNvCxnSpPr>
              <a:cxnSpLocks/>
              <a:stCxn id="16" idx="2"/>
            </p:cNvCxnSpPr>
            <p:nvPr/>
          </p:nvCxnSpPr>
          <p:spPr bwMode="auto">
            <a:xfrm flipH="1">
              <a:off x="5825061" y="2067799"/>
              <a:ext cx="1282001" cy="2484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66701F-7E79-644A-AD94-2B45F88A0A90}"/>
                </a:ext>
              </a:extLst>
            </p:cNvPr>
            <p:cNvSpPr txBox="1"/>
            <p:nvPr/>
          </p:nvSpPr>
          <p:spPr>
            <a:xfrm>
              <a:off x="2553320" y="3326316"/>
              <a:ext cx="1197765" cy="9233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glow rad="228574">
                <a:schemeClr val="bg1">
                  <a:alpha val="7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Mean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Economic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Metrics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8144BF-448D-A049-A227-91FCD86DE43B}"/>
                </a:ext>
              </a:extLst>
            </p:cNvPr>
            <p:cNvSpPr txBox="1"/>
            <p:nvPr/>
          </p:nvSpPr>
          <p:spPr>
            <a:xfrm>
              <a:off x="7042761" y="3222845"/>
              <a:ext cx="954107" cy="9233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glow rad="228574">
                <a:schemeClr val="bg1">
                  <a:alpha val="7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B7E82ED-7AAB-A447-BA7E-5EBA0D51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29" y="1672077"/>
            <a:ext cx="6596860" cy="4395169"/>
          </a:xfrm>
        </p:spPr>
        <p:txBody>
          <a:bodyPr/>
          <a:lstStyle/>
          <a:p>
            <a:r>
              <a:rPr lang="en-US" sz="2000">
                <a:solidFill>
                  <a:srgbClr val="07519E"/>
                </a:solidFill>
              </a:rPr>
              <a:t>Stochastic techno-economic analysis for grid energy systems</a:t>
            </a:r>
          </a:p>
          <a:p>
            <a:r>
              <a:rPr lang="en-US" sz="2000"/>
              <a:t>Stochastic: directly incorporates uncertainty in loads, markets, weather</a:t>
            </a:r>
          </a:p>
          <a:p>
            <a:r>
              <a:rPr lang="en-US" sz="2000"/>
              <a:t>Technical: includes native handling of many resources, components</a:t>
            </a:r>
          </a:p>
          <a:p>
            <a:pPr lvl="1"/>
            <a:r>
              <a:rPr lang="en-US" sz="2000"/>
              <a:t>Electricity, hydrogen, wind, solar, water</a:t>
            </a:r>
          </a:p>
          <a:p>
            <a:pPr lvl="1"/>
            <a:r>
              <a:rPr lang="en-US" sz="2000"/>
              <a:t>Generators, suppliers, markets</a:t>
            </a:r>
          </a:p>
          <a:p>
            <a:pPr lvl="1"/>
            <a:r>
              <a:rPr lang="en-US" sz="2000"/>
              <a:t>Min/max production levels, ramp rates</a:t>
            </a:r>
          </a:p>
          <a:p>
            <a:r>
              <a:rPr lang="en-US" sz="2000"/>
              <a:t>Economic </a:t>
            </a:r>
          </a:p>
          <a:p>
            <a:pPr lvl="1"/>
            <a:r>
              <a:rPr lang="en-US" sz="2000"/>
              <a:t>Maximize NPV or minimize system costs</a:t>
            </a:r>
          </a:p>
          <a:p>
            <a:pPr lvl="1"/>
            <a:r>
              <a:rPr lang="en-US" sz="2000"/>
              <a:t>Optimize based on risk-weighted statistical stochastic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45248-8E98-DA95-FEE5-B90A4065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LOGOS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Goal: provide plant resource optimization tools</a:t>
            </a:r>
          </a:p>
          <a:p>
            <a:r>
              <a:rPr lang="en-US" sz="2000"/>
              <a:t>Modeling capabilities (for model-based optimization)</a:t>
            </a:r>
          </a:p>
          <a:p>
            <a:pPr lvl="1"/>
            <a:r>
              <a:rPr lang="en-US" sz="2000"/>
              <a:t>Several variants of the knapsack model</a:t>
            </a:r>
          </a:p>
          <a:p>
            <a:pPr lvl="1"/>
            <a:r>
              <a:rPr lang="en-US" sz="2000"/>
              <a:t>Job schedule models </a:t>
            </a:r>
          </a:p>
          <a:p>
            <a:pPr lvl="1"/>
            <a:r>
              <a:rPr lang="en-US" sz="2000"/>
              <a:t>Simulation-based approach</a:t>
            </a:r>
          </a:p>
          <a:p>
            <a:r>
              <a:rPr lang="en-US" sz="2000"/>
              <a:t>Method capabilities (for data-based optimization)</a:t>
            </a:r>
          </a:p>
          <a:p>
            <a:pPr lvl="1"/>
            <a:r>
              <a:rPr lang="en-US" sz="2000"/>
              <a:t>Deterministic budgeting</a:t>
            </a:r>
          </a:p>
          <a:p>
            <a:pPr lvl="1"/>
            <a:r>
              <a:rPr lang="en-US" sz="2000"/>
              <a:t>Stochastic budgeting </a:t>
            </a:r>
          </a:p>
          <a:p>
            <a:pPr lvl="1"/>
            <a:r>
              <a:rPr lang="en-US" sz="2000"/>
              <a:t>Risk-based budgeting</a:t>
            </a:r>
          </a:p>
          <a:p>
            <a:pPr lvl="1"/>
            <a:r>
              <a:rPr lang="en-US" sz="2000"/>
              <a:t>Distributionally robust budgeting</a:t>
            </a:r>
          </a:p>
          <a:p>
            <a:pPr lvl="1"/>
            <a:r>
              <a:rPr lang="en-US" sz="2000"/>
              <a:t>Job scheduling optimization</a:t>
            </a:r>
          </a:p>
          <a:p>
            <a:r>
              <a:rPr lang="en-US" sz="2000"/>
              <a:t>Use</a:t>
            </a:r>
          </a:p>
          <a:p>
            <a:pPr lvl="1"/>
            <a:r>
              <a:rPr lang="en-US" sz="2000"/>
              <a:t>Standalone tools (for data-based optimization)</a:t>
            </a:r>
          </a:p>
          <a:p>
            <a:pPr lvl="1"/>
            <a:r>
              <a:rPr lang="en-US" sz="2000"/>
              <a:t>Interface with RAVEN as an external model (for model-based optimization)</a:t>
            </a:r>
          </a:p>
          <a:p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331E8-7B7D-DF2B-7FF4-7411DE17BDFB}"/>
              </a:ext>
            </a:extLst>
          </p:cNvPr>
          <p:cNvGrpSpPr/>
          <p:nvPr/>
        </p:nvGrpSpPr>
        <p:grpSpPr>
          <a:xfrm>
            <a:off x="6632338" y="1679437"/>
            <a:ext cx="5332877" cy="3499125"/>
            <a:chOff x="6257337" y="3344817"/>
            <a:chExt cx="5332877" cy="3499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CE2AF6-F85A-84D6-CFEF-59484781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337" y="3344817"/>
              <a:ext cx="5332877" cy="34991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E977B8-F05E-BDEA-11C9-70F97B866769}"/>
                </a:ext>
              </a:extLst>
            </p:cNvPr>
            <p:cNvSpPr txBox="1"/>
            <p:nvPr/>
          </p:nvSpPr>
          <p:spPr>
            <a:xfrm>
              <a:off x="7200162" y="3582071"/>
              <a:ext cx="9925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/>
                <a:t>SR2ML: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5D70B-2870-0E74-DB7C-296CD1D5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D53881A-EA0A-7F98-012A-9C9F9331F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1" r="5334"/>
          <a:stretch/>
        </p:blipFill>
        <p:spPr bwMode="auto">
          <a:xfrm>
            <a:off x="7542290" y="423609"/>
            <a:ext cx="4649710" cy="3417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SR</a:t>
            </a:r>
            <a:r>
              <a:rPr lang="en-US" baseline="30000"/>
              <a:t>2</a:t>
            </a:r>
            <a:r>
              <a:rPr lang="en-US"/>
              <a:t>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620273" cy="3517883"/>
          </a:xfrm>
        </p:spPr>
        <p:txBody>
          <a:bodyPr/>
          <a:lstStyle/>
          <a:p>
            <a:r>
              <a:rPr lang="en-US" sz="2000" dirty="0"/>
              <a:t>Tools and methods to perform safety risk and reliability analyses</a:t>
            </a:r>
          </a:p>
          <a:p>
            <a:pPr lvl="1"/>
            <a:r>
              <a:rPr lang="en-US" sz="2000" dirty="0"/>
              <a:t>Equipment reliability data analysis (underway)</a:t>
            </a:r>
          </a:p>
          <a:p>
            <a:pPr lvl="1"/>
            <a:r>
              <a:rPr lang="en-US" sz="2000" dirty="0"/>
              <a:t>Reliability models that integrate ageing and surveillance</a:t>
            </a:r>
          </a:p>
          <a:p>
            <a:pPr lvl="1">
              <a:buClr>
                <a:srgbClr val="2CA8E1"/>
              </a:buClr>
            </a:pPr>
            <a:r>
              <a:rPr lang="en-US" sz="2000" dirty="0">
                <a:solidFill>
                  <a:srgbClr val="06509D"/>
                </a:solidFill>
              </a:rPr>
              <a:t>Margin-based reliability analysis</a:t>
            </a:r>
          </a:p>
          <a:p>
            <a:pPr lvl="1"/>
            <a:r>
              <a:rPr lang="en-US" sz="2000" dirty="0"/>
              <a:t>Simulation-based risk modeling (dynamic PRA)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E2BAD-F392-4E2F-F5F9-A0FCD9C5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93" y="4095435"/>
            <a:ext cx="9243430" cy="2696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EF94D-A973-D74B-87E6-5548A9DF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5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AA83C0-E8F5-6241-BA36-266CE217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9771" y="1274828"/>
            <a:ext cx="4936457" cy="31019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866A-24F6-6A4B-A92B-B7050634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92" y="1274828"/>
            <a:ext cx="6800625" cy="2314895"/>
          </a:xfrm>
        </p:spPr>
        <p:txBody>
          <a:bodyPr/>
          <a:lstStyle/>
          <a:p>
            <a:r>
              <a:rPr lang="en-US" sz="2000"/>
              <a:t>Data analytics methods for integrating measured data and simulation models to reconstruct core power profiles (i.e., solve the inverse problem)</a:t>
            </a:r>
          </a:p>
          <a:p>
            <a:pPr lvl="1"/>
            <a:r>
              <a:rPr lang="en-US" sz="2000"/>
              <a:t>Machine-learning approach </a:t>
            </a:r>
          </a:p>
          <a:p>
            <a:pPr lvl="1"/>
            <a:r>
              <a:rPr lang="en-US" sz="2000"/>
              <a:t>Gradient-based optimization method</a:t>
            </a:r>
          </a:p>
          <a:p>
            <a:pPr lvl="1"/>
            <a:r>
              <a:rPr lang="en-US" sz="2000"/>
              <a:t>Inverse Bayesian approach </a:t>
            </a:r>
          </a:p>
          <a:p>
            <a:pPr lvl="1"/>
            <a:r>
              <a:rPr lang="en-US" sz="2000"/>
              <a:t>Sensor data preprocessing</a:t>
            </a: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50C4BAB3-76D0-4B49-9C4E-9BCBB809A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2" y="3933410"/>
            <a:ext cx="4199975" cy="2924590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49987545-8F75-E94E-98CE-2F908A0C8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6175" y="3589723"/>
            <a:ext cx="4280255" cy="32197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EF4C4DF-02BE-8D05-DF57-74CC24F7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Integration of Measured and Simulation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D46EA-0E85-B340-DA39-26B0E996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Sensing/Learning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9C3B3E-DE21-8846-8DC5-713848E350A1}"/>
              </a:ext>
            </a:extLst>
          </p:cNvPr>
          <p:cNvSpPr/>
          <p:nvPr/>
        </p:nvSpPr>
        <p:spPr bwMode="auto">
          <a:xfrm>
            <a:off x="5361097" y="5772331"/>
            <a:ext cx="263611" cy="23889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3EE92D2D-A935-0542-B7E2-7A0BE38D80E9}"/>
              </a:ext>
            </a:extLst>
          </p:cNvPr>
          <p:cNvSpPr/>
          <p:nvPr/>
        </p:nvSpPr>
        <p:spPr bwMode="auto">
          <a:xfrm>
            <a:off x="5624707" y="2390570"/>
            <a:ext cx="2304642" cy="642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DA5D-1552-3842-A526-CD9A7719053C}"/>
              </a:ext>
            </a:extLst>
          </p:cNvPr>
          <p:cNvSpPr/>
          <p:nvPr/>
        </p:nvSpPr>
        <p:spPr>
          <a:xfrm>
            <a:off x="4896835" y="734959"/>
            <a:ext cx="8395626" cy="6138333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12B40-5E33-4243-B5A9-769F78936781}"/>
              </a:ext>
            </a:extLst>
          </p:cNvPr>
          <p:cNvSpPr/>
          <p:nvPr/>
        </p:nvSpPr>
        <p:spPr>
          <a:xfrm>
            <a:off x="8643711" y="736370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ln>
                  <a:noFill/>
                </a:ln>
                <a:solidFill>
                  <a:schemeClr val="tx1"/>
                </a:solidFill>
              </a:rPr>
              <a:t>Risk//Reliability Analysis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F3D6E9-3F10-5C44-8444-BC88D14E1D8D}"/>
              </a:ext>
            </a:extLst>
          </p:cNvPr>
          <p:cNvSpPr/>
          <p:nvPr/>
        </p:nvSpPr>
        <p:spPr>
          <a:xfrm rot="869765">
            <a:off x="9633253" y="1208541"/>
            <a:ext cx="264336" cy="304382"/>
          </a:xfrm>
          <a:custGeom>
            <a:avLst/>
            <a:gdLst>
              <a:gd name="connsiteX0" fmla="*/ 0 w 264336"/>
              <a:gd name="connsiteY0" fmla="*/ 60876 h 304382"/>
              <a:gd name="connsiteX1" fmla="*/ 132168 w 264336"/>
              <a:gd name="connsiteY1" fmla="*/ 60876 h 304382"/>
              <a:gd name="connsiteX2" fmla="*/ 132168 w 264336"/>
              <a:gd name="connsiteY2" fmla="*/ 0 h 304382"/>
              <a:gd name="connsiteX3" fmla="*/ 264336 w 264336"/>
              <a:gd name="connsiteY3" fmla="*/ 152191 h 304382"/>
              <a:gd name="connsiteX4" fmla="*/ 132168 w 264336"/>
              <a:gd name="connsiteY4" fmla="*/ 304382 h 304382"/>
              <a:gd name="connsiteX5" fmla="*/ 132168 w 264336"/>
              <a:gd name="connsiteY5" fmla="*/ 243506 h 304382"/>
              <a:gd name="connsiteX6" fmla="*/ 0 w 264336"/>
              <a:gd name="connsiteY6" fmla="*/ 243506 h 304382"/>
              <a:gd name="connsiteX7" fmla="*/ 0 w 26433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6" h="304382">
                <a:moveTo>
                  <a:pt x="0" y="60876"/>
                </a:moveTo>
                <a:lnTo>
                  <a:pt x="132168" y="60876"/>
                </a:lnTo>
                <a:lnTo>
                  <a:pt x="132168" y="0"/>
                </a:lnTo>
                <a:lnTo>
                  <a:pt x="264336" y="152191"/>
                </a:lnTo>
                <a:lnTo>
                  <a:pt x="132168" y="304382"/>
                </a:lnTo>
                <a:lnTo>
                  <a:pt x="132168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9301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793944-E0C7-4245-B162-A985CECC9D1A}"/>
              </a:ext>
            </a:extLst>
          </p:cNvPr>
          <p:cNvSpPr/>
          <p:nvPr/>
        </p:nvSpPr>
        <p:spPr>
          <a:xfrm>
            <a:off x="9999743" y="1086965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(Un)supervised Learning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75721E-BD70-AB45-9668-06CD7C1A94BF}"/>
              </a:ext>
            </a:extLst>
          </p:cNvPr>
          <p:cNvSpPr/>
          <p:nvPr/>
        </p:nvSpPr>
        <p:spPr>
          <a:xfrm rot="2787609">
            <a:off x="10790294" y="1860057"/>
            <a:ext cx="222302" cy="304382"/>
          </a:xfrm>
          <a:custGeom>
            <a:avLst/>
            <a:gdLst>
              <a:gd name="connsiteX0" fmla="*/ 0 w 222302"/>
              <a:gd name="connsiteY0" fmla="*/ 60876 h 304382"/>
              <a:gd name="connsiteX1" fmla="*/ 111151 w 222302"/>
              <a:gd name="connsiteY1" fmla="*/ 60876 h 304382"/>
              <a:gd name="connsiteX2" fmla="*/ 111151 w 222302"/>
              <a:gd name="connsiteY2" fmla="*/ 0 h 304382"/>
              <a:gd name="connsiteX3" fmla="*/ 222302 w 222302"/>
              <a:gd name="connsiteY3" fmla="*/ 152191 h 304382"/>
              <a:gd name="connsiteX4" fmla="*/ 111151 w 222302"/>
              <a:gd name="connsiteY4" fmla="*/ 304382 h 304382"/>
              <a:gd name="connsiteX5" fmla="*/ 111151 w 222302"/>
              <a:gd name="connsiteY5" fmla="*/ 243506 h 304382"/>
              <a:gd name="connsiteX6" fmla="*/ 0 w 222302"/>
              <a:gd name="connsiteY6" fmla="*/ 243506 h 304382"/>
              <a:gd name="connsiteX7" fmla="*/ 0 w 222302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02" h="304382">
                <a:moveTo>
                  <a:pt x="0" y="60876"/>
                </a:moveTo>
                <a:lnTo>
                  <a:pt x="111151" y="60876"/>
                </a:lnTo>
                <a:lnTo>
                  <a:pt x="111151" y="0"/>
                </a:lnTo>
                <a:lnTo>
                  <a:pt x="222302" y="152191"/>
                </a:lnTo>
                <a:lnTo>
                  <a:pt x="111151" y="304382"/>
                </a:lnTo>
                <a:lnTo>
                  <a:pt x="111151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66691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6831F9E-7365-6E40-8C0D-6F8F02153FD6}"/>
              </a:ext>
            </a:extLst>
          </p:cNvPr>
          <p:cNvSpPr/>
          <p:nvPr/>
        </p:nvSpPr>
        <p:spPr>
          <a:xfrm>
            <a:off x="10909942" y="204477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Sparse Learning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AAEC697-F5F8-8E43-9E95-BB82AEDEE44C}"/>
              </a:ext>
            </a:extLst>
          </p:cNvPr>
          <p:cNvSpPr/>
          <p:nvPr/>
        </p:nvSpPr>
        <p:spPr>
          <a:xfrm rot="4500000">
            <a:off x="11414452" y="2991170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DF23E1E-46D7-A34E-A5AB-3E5AA1DF2188}"/>
              </a:ext>
            </a:extLst>
          </p:cNvPr>
          <p:cNvSpPr/>
          <p:nvPr/>
        </p:nvSpPr>
        <p:spPr>
          <a:xfrm>
            <a:off x="11260529" y="3353188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Reinforcement Learning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3AB24D-EB10-314D-9249-1328B4858541}"/>
              </a:ext>
            </a:extLst>
          </p:cNvPr>
          <p:cNvSpPr/>
          <p:nvPr/>
        </p:nvSpPr>
        <p:spPr>
          <a:xfrm rot="17100000">
            <a:off x="11417966" y="4299579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D31E9CB-7EA1-C741-8199-25F951E5F659}"/>
              </a:ext>
            </a:extLst>
          </p:cNvPr>
          <p:cNvSpPr/>
          <p:nvPr/>
        </p:nvSpPr>
        <p:spPr>
          <a:xfrm>
            <a:off x="10909942" y="466159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04F014B-ECBB-7643-A704-53DAE3140279}"/>
              </a:ext>
            </a:extLst>
          </p:cNvPr>
          <p:cNvSpPr/>
          <p:nvPr/>
        </p:nvSpPr>
        <p:spPr>
          <a:xfrm rot="18900000">
            <a:off x="10766806" y="5434451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242D553-8E66-B248-BFD3-896BEA60C33D}"/>
              </a:ext>
            </a:extLst>
          </p:cNvPr>
          <p:cNvSpPr/>
          <p:nvPr/>
        </p:nvSpPr>
        <p:spPr>
          <a:xfrm>
            <a:off x="9952120" y="561941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Optimization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4DE18CF-A98D-B742-94E9-6C772238641B}"/>
              </a:ext>
            </a:extLst>
          </p:cNvPr>
          <p:cNvSpPr/>
          <p:nvPr/>
        </p:nvSpPr>
        <p:spPr>
          <a:xfrm rot="20700000">
            <a:off x="9635448" y="6091700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B341C1-796B-0D40-A756-7C4B43E09B21}"/>
              </a:ext>
            </a:extLst>
          </p:cNvPr>
          <p:cNvSpPr/>
          <p:nvPr/>
        </p:nvSpPr>
        <p:spPr>
          <a:xfrm>
            <a:off x="8643711" y="5970006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System Optimization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1649BDE-4E0B-5D4B-84DC-FF8E3EEE9417}"/>
              </a:ext>
            </a:extLst>
          </p:cNvPr>
          <p:cNvSpPr/>
          <p:nvPr/>
        </p:nvSpPr>
        <p:spPr>
          <a:xfrm rot="900000">
            <a:off x="8327039" y="6095216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58D235B-D4A7-344F-84B5-84A10D40D05A}"/>
              </a:ext>
            </a:extLst>
          </p:cNvPr>
          <p:cNvSpPr/>
          <p:nvPr/>
        </p:nvSpPr>
        <p:spPr>
          <a:xfrm>
            <a:off x="7335301" y="561941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Anomaly detection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0D91840-5072-2B4E-9EBA-DDFA5ED775CC}"/>
              </a:ext>
            </a:extLst>
          </p:cNvPr>
          <p:cNvSpPr/>
          <p:nvPr/>
        </p:nvSpPr>
        <p:spPr>
          <a:xfrm rot="2700000">
            <a:off x="7192166" y="5444055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77BBE99-251C-E545-8815-FB310B42CE98}"/>
              </a:ext>
            </a:extLst>
          </p:cNvPr>
          <p:cNvSpPr/>
          <p:nvPr/>
        </p:nvSpPr>
        <p:spPr>
          <a:xfrm>
            <a:off x="6377480" y="466159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Economical Modeling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4A54DF1-B8AF-0841-8E61-92FCC750BB51}"/>
              </a:ext>
            </a:extLst>
          </p:cNvPr>
          <p:cNvSpPr/>
          <p:nvPr/>
        </p:nvSpPr>
        <p:spPr>
          <a:xfrm rot="4500000">
            <a:off x="6534917" y="4312697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5" rIns="-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A93476D-A21F-CA4A-8160-C11E25C3F81E}"/>
              </a:ext>
            </a:extLst>
          </p:cNvPr>
          <p:cNvSpPr/>
          <p:nvPr/>
        </p:nvSpPr>
        <p:spPr>
          <a:xfrm>
            <a:off x="6026892" y="3353188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Model/data assimilation/adjustment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0A6008B-4E23-0741-8C79-D1E1529AAE0C}"/>
              </a:ext>
            </a:extLst>
          </p:cNvPr>
          <p:cNvSpPr/>
          <p:nvPr/>
        </p:nvSpPr>
        <p:spPr>
          <a:xfrm rot="17100000">
            <a:off x="6531402" y="3004288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5" rIns="71978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91E875C-3FFC-4F43-990E-05A75ACBAF36}"/>
              </a:ext>
            </a:extLst>
          </p:cNvPr>
          <p:cNvSpPr/>
          <p:nvPr/>
        </p:nvSpPr>
        <p:spPr>
          <a:xfrm>
            <a:off x="6377480" y="204477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Cyber Resilience and DSP/TSA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8A97E85-1464-FD45-B245-2AD4D9D20144}"/>
              </a:ext>
            </a:extLst>
          </p:cNvPr>
          <p:cNvSpPr/>
          <p:nvPr/>
        </p:nvSpPr>
        <p:spPr>
          <a:xfrm rot="18900000">
            <a:off x="7182563" y="1869415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0876" rIns="71977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87BDB97-1E65-7F42-BC53-27779EA21BCD}"/>
              </a:ext>
            </a:extLst>
          </p:cNvPr>
          <p:cNvSpPr/>
          <p:nvPr/>
        </p:nvSpPr>
        <p:spPr>
          <a:xfrm>
            <a:off x="7335301" y="108695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870E17-4C5F-D44A-8B9E-F3110CF9FB95}"/>
              </a:ext>
            </a:extLst>
          </p:cNvPr>
          <p:cNvSpPr/>
          <p:nvPr/>
        </p:nvSpPr>
        <p:spPr>
          <a:xfrm rot="20700000">
            <a:off x="8313921" y="1212167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A0C93A-A3B9-D048-8A01-07987050DEC9}"/>
              </a:ext>
            </a:extLst>
          </p:cNvPr>
          <p:cNvSpPr/>
          <p:nvPr/>
        </p:nvSpPr>
        <p:spPr>
          <a:xfrm>
            <a:off x="10409515" y="1657490"/>
            <a:ext cx="1828800" cy="1828800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00C0F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tx1"/>
                </a:solidFill>
              </a:rPr>
              <a:t>Sparse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FA227E-A780-B944-A1A7-6D10DA6B23B0}"/>
              </a:ext>
            </a:extLst>
          </p:cNvPr>
          <p:cNvSpPr txBox="1"/>
          <p:nvPr/>
        </p:nvSpPr>
        <p:spPr>
          <a:xfrm>
            <a:off x="8052549" y="3512912"/>
            <a:ext cx="209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SSPOC, SSPOR</a:t>
            </a:r>
            <a:endParaRPr lang="en-US"/>
          </a:p>
        </p:txBody>
      </p:sp>
      <p:pic>
        <p:nvPicPr>
          <p:cNvPr id="37" name="Picture 36" descr="A picture containing photo, light, grey, looking&#10;&#10;Description automatically generated">
            <a:extLst>
              <a:ext uri="{FF2B5EF4-FFF2-40B4-BE49-F238E27FC236}">
                <a16:creationId xmlns:a16="http://schemas.microsoft.com/office/drawing/2014/main" id="{A0C3CE92-C980-5147-B7A8-68AAFFC90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889" y="3162688"/>
            <a:ext cx="2496065" cy="2460909"/>
          </a:xfrm>
          <a:prstGeom prst="rect">
            <a:avLst/>
          </a:prstGeom>
        </p:spPr>
      </p:pic>
      <p:pic>
        <p:nvPicPr>
          <p:cNvPr id="40" name="Picture 3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7D36D0-BAD5-8C47-85B1-E9AD6B0BA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4" y="3626433"/>
            <a:ext cx="5691345" cy="227654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B46CD836-7258-694F-B0A0-0033707CE03A}"/>
              </a:ext>
            </a:extLst>
          </p:cNvPr>
          <p:cNvSpPr/>
          <p:nvPr/>
        </p:nvSpPr>
        <p:spPr>
          <a:xfrm>
            <a:off x="10130470" y="2767939"/>
            <a:ext cx="914400" cy="914400"/>
          </a:xfrm>
          <a:prstGeom prst="ellipse">
            <a:avLst/>
          </a:prstGeom>
          <a:solidFill>
            <a:srgbClr val="E9A3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SPSL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79DDBC-5CBC-BD4A-B775-8BAC2A7FF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50" y="1243662"/>
            <a:ext cx="4348935" cy="242436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F34CFAD-AEA1-E949-96BF-814FEE53DFD9}"/>
              </a:ext>
            </a:extLst>
          </p:cNvPr>
          <p:cNvSpPr/>
          <p:nvPr/>
        </p:nvSpPr>
        <p:spPr>
          <a:xfrm>
            <a:off x="833117" y="5965697"/>
            <a:ext cx="5272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Manohar, Krithika, et al. "Data-driven sparse sensor placement for reconstruction: Demonstrating the benefits of exploiting known patterns." IEEE Control Systems Magazine 38.3 (2018): 63-86.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Brunton, </a:t>
            </a:r>
            <a:r>
              <a:rPr lang="en-US" sz="800" err="1"/>
              <a:t>Bingni</a:t>
            </a:r>
            <a:r>
              <a:rPr lang="en-US" sz="800"/>
              <a:t> W., et al. "Sparse sensor placement optimization for classification." SIAM Journal on Applied Mathematics 76.5 (2016): 2099-2122.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>
              <a:cs typeface="Times New Roman"/>
            </a:endParaRPr>
          </a:p>
          <a:p>
            <a:endParaRPr lang="en-US" sz="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6522DA-7D61-F845-B5B5-7D57EBB41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081" y="1889596"/>
            <a:ext cx="3277118" cy="371407"/>
          </a:xfrm>
          <a:prstGeom prst="rect">
            <a:avLst/>
          </a:prstGeom>
        </p:spPr>
      </p:pic>
      <p:pic>
        <p:nvPicPr>
          <p:cNvPr id="42" name="Picture 4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74810B8-7EFA-634A-83A2-46DE9E5C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066" y="2264988"/>
            <a:ext cx="2171700" cy="927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A5010-C61C-5159-F839-657D754D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085" y="3179981"/>
            <a:ext cx="5804899" cy="498038"/>
          </a:xfrm>
        </p:spPr>
        <p:txBody>
          <a:bodyPr/>
          <a:lstStyle/>
          <a:p>
            <a:pPr algn="ctr"/>
            <a:r>
              <a:rPr lang="en-US"/>
              <a:t>Future Directions for RAVEN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FC4D7-07B4-1818-FBC0-A30A1840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06DC-3F04-B74F-958D-F47DB287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Digital Twins</a:t>
            </a:r>
            <a:endParaRPr lang="en-US"/>
          </a:p>
        </p:txBody>
      </p:sp>
      <p:pic>
        <p:nvPicPr>
          <p:cNvPr id="29" name="Picture 28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AEF709AE-503F-AC45-A163-ED45AF3D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297" y="3200400"/>
            <a:ext cx="2728100" cy="2547642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5C321EF2-5FEB-1F4A-9FEA-C4639107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582" y="2770010"/>
            <a:ext cx="622715" cy="6589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D7155F-4B91-B842-A670-D14AE9AB8266}"/>
              </a:ext>
            </a:extLst>
          </p:cNvPr>
          <p:cNvSpPr txBox="1"/>
          <p:nvPr/>
        </p:nvSpPr>
        <p:spPr>
          <a:xfrm>
            <a:off x="10116134" y="3656621"/>
            <a:ext cx="16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5877"/>
                </a:solidFill>
              </a:rPr>
              <a:t>Physical Space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5FDC09-6B85-6548-8A36-D127B0229382}"/>
              </a:ext>
            </a:extLst>
          </p:cNvPr>
          <p:cNvGrpSpPr/>
          <p:nvPr/>
        </p:nvGrpSpPr>
        <p:grpSpPr>
          <a:xfrm>
            <a:off x="3944035" y="5060427"/>
            <a:ext cx="4462631" cy="1654978"/>
            <a:chOff x="3944035" y="5060427"/>
            <a:chExt cx="4462631" cy="165497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93EFCE-0DC1-8F46-A694-0FCCAD3F1AAA}"/>
                </a:ext>
              </a:extLst>
            </p:cNvPr>
            <p:cNvGrpSpPr/>
            <p:nvPr/>
          </p:nvGrpSpPr>
          <p:grpSpPr>
            <a:xfrm>
              <a:off x="3944035" y="5060427"/>
              <a:ext cx="4462631" cy="1449993"/>
              <a:chOff x="3944035" y="5060427"/>
              <a:chExt cx="4462631" cy="1449993"/>
            </a:xfrm>
          </p:grpSpPr>
          <p:pic>
            <p:nvPicPr>
              <p:cNvPr id="34" name="Picture 33" descr="A picture containing scene, room, gambling house&#10;&#10;Description automatically generated">
                <a:extLst>
                  <a:ext uri="{FF2B5EF4-FFF2-40B4-BE49-F238E27FC236}">
                    <a16:creationId xmlns:a16="http://schemas.microsoft.com/office/drawing/2014/main" id="{0D775EC3-C8F3-0244-8323-ACC85D154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2503" y="5325325"/>
                <a:ext cx="1844122" cy="1185095"/>
              </a:xfrm>
              <a:prstGeom prst="rect">
                <a:avLst/>
              </a:prstGeom>
            </p:spPr>
          </p:pic>
          <p:pic>
            <p:nvPicPr>
              <p:cNvPr id="61" name="Picture 60" descr="Diagram&#10;&#10;Description automatically generated">
                <a:extLst>
                  <a:ext uri="{FF2B5EF4-FFF2-40B4-BE49-F238E27FC236}">
                    <a16:creationId xmlns:a16="http://schemas.microsoft.com/office/drawing/2014/main" id="{6B1D6095-9AA0-0942-B9CE-9635055B2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237" t="33447" r="36189" b="33051"/>
              <a:stretch/>
            </p:blipFill>
            <p:spPr>
              <a:xfrm>
                <a:off x="3944035" y="5060427"/>
                <a:ext cx="875597" cy="878759"/>
              </a:xfrm>
              <a:prstGeom prst="rect">
                <a:avLst/>
              </a:prstGeom>
            </p:spPr>
          </p:pic>
          <p:pic>
            <p:nvPicPr>
              <p:cNvPr id="62" name="Picture 61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2C61141B-1E64-B346-BE20-D444CCCF3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0364" y="5507426"/>
                <a:ext cx="1926302" cy="66655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D3AB6E-C3EF-DE40-96BB-886440F314A4}"/>
                </a:ext>
              </a:extLst>
            </p:cNvPr>
            <p:cNvSpPr txBox="1"/>
            <p:nvPr/>
          </p:nvSpPr>
          <p:spPr>
            <a:xfrm>
              <a:off x="4912564" y="634607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45877"/>
                  </a:solidFill>
                </a:rPr>
                <a:t>Data Space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4DDE639-843B-C44B-BAA3-587376E895E0}"/>
              </a:ext>
            </a:extLst>
          </p:cNvPr>
          <p:cNvSpPr txBox="1"/>
          <p:nvPr/>
        </p:nvSpPr>
        <p:spPr>
          <a:xfrm>
            <a:off x="11165619" y="2669439"/>
            <a:ext cx="75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I&amp;C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062F4-3783-CE4F-9DFC-142A31CDCE5F}"/>
              </a:ext>
            </a:extLst>
          </p:cNvPr>
          <p:cNvSpPr txBox="1"/>
          <p:nvPr/>
        </p:nvSpPr>
        <p:spPr>
          <a:xfrm>
            <a:off x="7301294" y="1247593"/>
            <a:ext cx="221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Actuators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B0B79-F195-F54F-930D-9584471001F7}"/>
              </a:ext>
            </a:extLst>
          </p:cNvPr>
          <p:cNvGrpSpPr/>
          <p:nvPr/>
        </p:nvGrpSpPr>
        <p:grpSpPr>
          <a:xfrm>
            <a:off x="4309448" y="2640986"/>
            <a:ext cx="3719054" cy="2729928"/>
            <a:chOff x="4309448" y="2640986"/>
            <a:chExt cx="3719054" cy="2729928"/>
          </a:xfrm>
        </p:grpSpPr>
        <p:pic>
          <p:nvPicPr>
            <p:cNvPr id="44" name="Picture 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ED1FB1E-100B-0849-8DE4-23983EA06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4788306" y="3354418"/>
              <a:ext cx="1688068" cy="1688068"/>
            </a:xfrm>
            <a:prstGeom prst="rect">
              <a:avLst/>
            </a:prstGeom>
          </p:spPr>
        </p:pic>
        <p:pic>
          <p:nvPicPr>
            <p:cNvPr id="45" name="Picture 44" descr="Background pattern&#10;&#10;Description automatically generated">
              <a:extLst>
                <a:ext uri="{FF2B5EF4-FFF2-40B4-BE49-F238E27FC236}">
                  <a16:creationId xmlns:a16="http://schemas.microsoft.com/office/drawing/2014/main" id="{A74D385C-D7EC-6C47-8F06-9AA397158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061247" y="3069228"/>
              <a:ext cx="411960" cy="496241"/>
            </a:xfrm>
            <a:prstGeom prst="rect">
              <a:avLst/>
            </a:prstGeom>
          </p:spPr>
        </p:pic>
        <p:pic>
          <p:nvPicPr>
            <p:cNvPr id="46" name="Picture 45" descr="Logo&#10;&#10;Description automatically generated">
              <a:extLst>
                <a:ext uri="{FF2B5EF4-FFF2-40B4-BE49-F238E27FC236}">
                  <a16:creationId xmlns:a16="http://schemas.microsoft.com/office/drawing/2014/main" id="{72B27689-E629-554F-BEF5-00F25606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515605" y="3173217"/>
              <a:ext cx="565282" cy="431547"/>
            </a:xfrm>
            <a:prstGeom prst="rect">
              <a:avLst/>
            </a:prstGeom>
          </p:spPr>
        </p:pic>
        <p:pic>
          <p:nvPicPr>
            <p:cNvPr id="47" name="Picture 46" descr="A picture containing text, sign, screenshot&#10;&#10;Description automatically generated">
              <a:extLst>
                <a:ext uri="{FF2B5EF4-FFF2-40B4-BE49-F238E27FC236}">
                  <a16:creationId xmlns:a16="http://schemas.microsoft.com/office/drawing/2014/main" id="{E353F8D6-8B1F-E042-B29B-66574C3C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6277408" y="3780354"/>
              <a:ext cx="1175340" cy="878759"/>
            </a:xfrm>
            <a:prstGeom prst="rect">
              <a:avLst/>
            </a:prstGeom>
          </p:spPr>
        </p:pic>
        <p:sp>
          <p:nvSpPr>
            <p:cNvPr id="50" name="Left-Right Arrow 49">
              <a:extLst>
                <a:ext uri="{FF2B5EF4-FFF2-40B4-BE49-F238E27FC236}">
                  <a16:creationId xmlns:a16="http://schemas.microsoft.com/office/drawing/2014/main" id="{0C4B9FB4-69FE-1544-B9E2-4F06F9051E4B}"/>
                </a:ext>
              </a:extLst>
            </p:cNvPr>
            <p:cNvSpPr/>
            <p:nvPr/>
          </p:nvSpPr>
          <p:spPr>
            <a:xfrm>
              <a:off x="4309448" y="4198452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-Right Arrow 50">
              <a:extLst>
                <a:ext uri="{FF2B5EF4-FFF2-40B4-BE49-F238E27FC236}">
                  <a16:creationId xmlns:a16="http://schemas.microsoft.com/office/drawing/2014/main" id="{21039E5C-107D-3343-A895-4E890350BA85}"/>
                </a:ext>
              </a:extLst>
            </p:cNvPr>
            <p:cNvSpPr/>
            <p:nvPr/>
          </p:nvSpPr>
          <p:spPr>
            <a:xfrm>
              <a:off x="7477436" y="4105433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-Right Arrow 51">
              <a:extLst>
                <a:ext uri="{FF2B5EF4-FFF2-40B4-BE49-F238E27FC236}">
                  <a16:creationId xmlns:a16="http://schemas.microsoft.com/office/drawing/2014/main" id="{A9C2020A-1F34-3242-9C3C-F87DC216D65D}"/>
                </a:ext>
              </a:extLst>
            </p:cNvPr>
            <p:cNvSpPr/>
            <p:nvPr/>
          </p:nvSpPr>
          <p:spPr>
            <a:xfrm rot="5400000">
              <a:off x="5391277" y="4981081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-Right Arrow 52">
              <a:extLst>
                <a:ext uri="{FF2B5EF4-FFF2-40B4-BE49-F238E27FC236}">
                  <a16:creationId xmlns:a16="http://schemas.microsoft.com/office/drawing/2014/main" id="{F28C1101-5A97-BB4A-B202-881FBCCED17E}"/>
                </a:ext>
              </a:extLst>
            </p:cNvPr>
            <p:cNvSpPr/>
            <p:nvPr/>
          </p:nvSpPr>
          <p:spPr>
            <a:xfrm rot="5400000">
              <a:off x="5395417" y="2802219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9C701D-9754-3540-B1F7-DCA785F45A47}"/>
              </a:ext>
            </a:extLst>
          </p:cNvPr>
          <p:cNvGrpSpPr/>
          <p:nvPr/>
        </p:nvGrpSpPr>
        <p:grpSpPr>
          <a:xfrm>
            <a:off x="117896" y="1253076"/>
            <a:ext cx="4326396" cy="5114498"/>
            <a:chOff x="117896" y="1253076"/>
            <a:chExt cx="4326396" cy="511449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2CA769-2BAC-D840-B362-E3395DC73C59}"/>
                </a:ext>
              </a:extLst>
            </p:cNvPr>
            <p:cNvGrpSpPr/>
            <p:nvPr/>
          </p:nvGrpSpPr>
          <p:grpSpPr>
            <a:xfrm>
              <a:off x="117896" y="1253076"/>
              <a:ext cx="4242525" cy="5114498"/>
              <a:chOff x="117896" y="1253076"/>
              <a:chExt cx="4242525" cy="51144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33CAD39-0D51-E742-98A3-4428323B4443}"/>
                  </a:ext>
                </a:extLst>
              </p:cNvPr>
              <p:cNvGrpSpPr/>
              <p:nvPr/>
            </p:nvGrpSpPr>
            <p:grpSpPr>
              <a:xfrm>
                <a:off x="117896" y="1253076"/>
                <a:ext cx="4242525" cy="5114498"/>
                <a:chOff x="117896" y="1253076"/>
                <a:chExt cx="4242525" cy="5114498"/>
              </a:xfrm>
            </p:grpSpPr>
            <p:pic>
              <p:nvPicPr>
                <p:cNvPr id="31" name="Picture 30" descr="A picture containing cup, coffee, empty&#10;&#10;Description automatically generated">
                  <a:extLst>
                    <a:ext uri="{FF2B5EF4-FFF2-40B4-BE49-F238E27FC236}">
                      <a16:creationId xmlns:a16="http://schemas.microsoft.com/office/drawing/2014/main" id="{0DA7809C-2FA4-1C4E-A592-E61A7CCD2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3453" y="2938758"/>
                  <a:ext cx="2728100" cy="2547642"/>
                </a:xfrm>
                <a:prstGeom prst="rect">
                  <a:avLst/>
                </a:prstGeom>
              </p:spPr>
            </p:pic>
            <p:pic>
              <p:nvPicPr>
                <p:cNvPr id="32" name="Picture 31" descr="Icon&#10;&#10;Description automatically generated">
                  <a:extLst>
                    <a:ext uri="{FF2B5EF4-FFF2-40B4-BE49-F238E27FC236}">
                      <a16:creationId xmlns:a16="http://schemas.microsoft.com/office/drawing/2014/main" id="{17BFEE01-3CF9-7146-9BF3-122C1809C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4240" y="2513500"/>
                  <a:ext cx="1253442" cy="1253442"/>
                </a:xfrm>
                <a:prstGeom prst="rect">
                  <a:avLst/>
                </a:prstGeom>
              </p:spPr>
            </p:pic>
            <p:pic>
              <p:nvPicPr>
                <p:cNvPr id="36" name="Picture 35" descr="Graphical user interface, application&#10;&#10;Description automatically generated">
                  <a:extLst>
                    <a:ext uri="{FF2B5EF4-FFF2-40B4-BE49-F238E27FC236}">
                      <a16:creationId xmlns:a16="http://schemas.microsoft.com/office/drawing/2014/main" id="{AED35274-7279-894B-BDF6-9351513FF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9200" y="4831067"/>
                  <a:ext cx="1991924" cy="1132395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73C89FB-8C7C-C041-8EB4-B55C15479470}"/>
                    </a:ext>
                  </a:extLst>
                </p:cNvPr>
                <p:cNvSpPr txBox="1"/>
                <p:nvPr/>
              </p:nvSpPr>
              <p:spPr>
                <a:xfrm>
                  <a:off x="2190814" y="5998242"/>
                  <a:ext cx="1524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rgbClr val="045877"/>
                      </a:solidFill>
                    </a:rPr>
                    <a:t>Digital Space</a:t>
                  </a:r>
                </a:p>
              </p:txBody>
            </p:sp>
            <p:pic>
              <p:nvPicPr>
                <p:cNvPr id="48" name="Picture 5">
                  <a:extLst>
                    <a:ext uri="{FF2B5EF4-FFF2-40B4-BE49-F238E27FC236}">
                      <a16:creationId xmlns:a16="http://schemas.microsoft.com/office/drawing/2014/main" id="{E7A60166-14C2-5D44-9A63-A98DA460AA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426" t="40436" r="17964" b="35163"/>
                <a:stretch/>
              </p:blipFill>
              <p:spPr bwMode="auto">
                <a:xfrm>
                  <a:off x="1634622" y="2036438"/>
                  <a:ext cx="1374467" cy="13179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Picture 56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9714039D-44C5-E64D-A02F-2B1021F01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/>
                <a:srcRect l="50000" t="-3401" r="782" b="870"/>
                <a:stretch/>
              </p:blipFill>
              <p:spPr>
                <a:xfrm>
                  <a:off x="1241372" y="1253076"/>
                  <a:ext cx="1567001" cy="741676"/>
                </a:xfrm>
                <a:prstGeom prst="rect">
                  <a:avLst/>
                </a:prstGeom>
              </p:spPr>
            </p:pic>
            <p:pic>
              <p:nvPicPr>
                <p:cNvPr id="58" name="Picture 57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5681FC8B-E2EA-0443-8BB4-E69BBBFAB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/>
                <a:srcRect t="-1601" r="50345"/>
                <a:stretch/>
              </p:blipFill>
              <p:spPr>
                <a:xfrm>
                  <a:off x="2859224" y="1266454"/>
                  <a:ext cx="1501197" cy="708453"/>
                </a:xfrm>
                <a:prstGeom prst="rect">
                  <a:avLst/>
                </a:prstGeom>
              </p:spPr>
            </p:pic>
            <p:pic>
              <p:nvPicPr>
                <p:cNvPr id="59" name="Picture 58" descr="Logo&#10;&#10;Description automatically generated">
                  <a:extLst>
                    <a:ext uri="{FF2B5EF4-FFF2-40B4-BE49-F238E27FC236}">
                      <a16:creationId xmlns:a16="http://schemas.microsoft.com/office/drawing/2014/main" id="{6D8D809A-BAEB-8649-A5DE-9DC61D8A7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alphaModFix/>
                </a:blip>
                <a:srcRect l="-5425" t="33298" b="38833"/>
                <a:stretch/>
              </p:blipFill>
              <p:spPr>
                <a:xfrm>
                  <a:off x="382599" y="3055857"/>
                  <a:ext cx="1499549" cy="396415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48A01706-270E-EF42-9DB0-28835EC10E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7896" y="4281301"/>
                  <a:ext cx="1609214" cy="525409"/>
                </a:xfrm>
                <a:prstGeom prst="rect">
                  <a:avLst/>
                </a:prstGeom>
              </p:spPr>
            </p:pic>
            <p:pic>
              <p:nvPicPr>
                <p:cNvPr id="63" name="Picture 62" descr="Logo, company name&#10;&#10;Description automatically generated">
                  <a:extLst>
                    <a:ext uri="{FF2B5EF4-FFF2-40B4-BE49-F238E27FC236}">
                      <a16:creationId xmlns:a16="http://schemas.microsoft.com/office/drawing/2014/main" id="{59C0C36B-ED2C-7347-8F17-46FC7C58C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837473B0-CC2E-450A-ABE3-18F120FF3D39}">
                      <a1611:picAttrSrcUrl xmlns:a1611="http://schemas.microsoft.com/office/drawing/2016/11/main" r:i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425" y="3604570"/>
                  <a:ext cx="1268176" cy="619713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2" descr="RAVEN - Overview">
                <a:extLst>
                  <a:ext uri="{FF2B5EF4-FFF2-40B4-BE49-F238E27FC236}">
                    <a16:creationId xmlns:a16="http://schemas.microsoft.com/office/drawing/2014/main" id="{092B0F53-8ACF-3246-AE71-4E36F0AAE2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0866" y="1996034"/>
                <a:ext cx="677674" cy="291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690F0-1C80-164F-9BB0-464CB45F64D2}"/>
                </a:ext>
              </a:extLst>
            </p:cNvPr>
            <p:cNvSpPr txBox="1"/>
            <p:nvPr/>
          </p:nvSpPr>
          <p:spPr>
            <a:xfrm>
              <a:off x="2591674" y="2290134"/>
              <a:ext cx="1852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/>
                <a:t>Analytics(ML/AI)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CB26A2-1D38-5248-9CF4-48366C78E10D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4192494" y="255720"/>
            <a:ext cx="2964139" cy="23617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618FE89-441B-624C-B6E5-F389BBDBD05C}"/>
              </a:ext>
            </a:extLst>
          </p:cNvPr>
          <p:cNvSpPr txBox="1"/>
          <p:nvPr/>
        </p:nvSpPr>
        <p:spPr>
          <a:xfrm>
            <a:off x="4915390" y="1071422"/>
            <a:ext cx="145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5877"/>
                </a:solidFill>
              </a:rPr>
              <a:t>Capability/service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04A63-1BBE-D8DB-D6BA-1369296C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62" descr="Mechanical Generic Detailed Outline icon">
            <a:extLst>
              <a:ext uri="{FF2B5EF4-FFF2-40B4-BE49-F238E27FC236}">
                <a16:creationId xmlns:a16="http://schemas.microsoft.com/office/drawing/2014/main" id="{65DED419-DD47-3D24-EE77-F6E79D8F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98" y="2334432"/>
            <a:ext cx="774918" cy="7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681C6F-7ADB-6F66-C5C7-BAE4BD66D567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8214916" y="2721891"/>
            <a:ext cx="521037" cy="418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F8D8E1-08E9-ABE4-3EEE-E94DB75452BA}"/>
              </a:ext>
            </a:extLst>
          </p:cNvPr>
          <p:cNvCxnSpPr>
            <a:cxnSpLocks/>
          </p:cNvCxnSpPr>
          <p:nvPr/>
        </p:nvCxnSpPr>
        <p:spPr>
          <a:xfrm flipH="1">
            <a:off x="8988553" y="2486571"/>
            <a:ext cx="299207" cy="6824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B41A7-5C38-C94E-FD6D-A6DF98E1789C}"/>
              </a:ext>
            </a:extLst>
          </p:cNvPr>
          <p:cNvCxnSpPr>
            <a:cxnSpLocks/>
          </p:cNvCxnSpPr>
          <p:nvPr/>
        </p:nvCxnSpPr>
        <p:spPr>
          <a:xfrm flipH="1">
            <a:off x="9904935" y="3328304"/>
            <a:ext cx="540329" cy="4386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 descr="Pump Icons - Free SVG &amp; PNG Pump Images - Noun Project">
            <a:extLst>
              <a:ext uri="{FF2B5EF4-FFF2-40B4-BE49-F238E27FC236}">
                <a16:creationId xmlns:a16="http://schemas.microsoft.com/office/drawing/2014/main" id="{336576D9-49E1-B04D-4BBD-390D4402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668" y="1606361"/>
            <a:ext cx="866302" cy="86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 descr="Valve icon Royalty Free Vector Image - VectorStock">
            <a:extLst>
              <a:ext uri="{FF2B5EF4-FFF2-40B4-BE49-F238E27FC236}">
                <a16:creationId xmlns:a16="http://schemas.microsoft.com/office/drawing/2014/main" id="{B754FE88-5BEB-5296-4BE5-C0CB43E3E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3" t="21557" r="18730" b="25016"/>
          <a:stretch/>
        </p:blipFill>
        <p:spPr bwMode="auto">
          <a:xfrm>
            <a:off x="9190970" y="1798862"/>
            <a:ext cx="695039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Electrical - Free electronics icons">
            <a:extLst>
              <a:ext uri="{FF2B5EF4-FFF2-40B4-BE49-F238E27FC236}">
                <a16:creationId xmlns:a16="http://schemas.microsoft.com/office/drawing/2014/main" id="{AAFE702A-2BD8-8BBE-5001-01FFB6167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31" y="1815522"/>
            <a:ext cx="802124" cy="8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34A3A0-7D48-2B28-098D-38AAB20389C3}"/>
              </a:ext>
            </a:extLst>
          </p:cNvPr>
          <p:cNvCxnSpPr>
            <a:cxnSpLocks/>
          </p:cNvCxnSpPr>
          <p:nvPr/>
        </p:nvCxnSpPr>
        <p:spPr>
          <a:xfrm flipH="1">
            <a:off x="9509448" y="2687514"/>
            <a:ext cx="939915" cy="798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677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3" grpId="0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52CB-E95D-9AE7-3576-F0429CC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E6849-7C91-CC42-54CB-D65AE5DF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10,000-ft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D61A-0E65-624F-89C6-4D156FFF7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0" y="1310640"/>
                <a:ext cx="11018519" cy="4828903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rgbClr val="00B050"/>
                    </a:solidFill>
                  </a:rPr>
                  <a:t>Numerical models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Encode specific phenomena </a:t>
                </a:r>
              </a:p>
              <a:p>
                <a:pPr lvl="1"/>
                <a:r>
                  <a:rPr lang="en-US" sz="2000" dirty="0"/>
                  <a:t>Provided by the user or generated by RAVEN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Stochastic analysis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Generate</a:t>
                </a:r>
                <a:r>
                  <a:rPr lang="en-US" sz="2000" dirty="0"/>
                  <a:t> data by evaluating the model according to a specific sampling scheme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Analyze</a:t>
                </a:r>
                <a:r>
                  <a:rPr lang="en-US" sz="2000" dirty="0"/>
                  <a:t> the generated data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Visualize</a:t>
                </a:r>
                <a:r>
                  <a:rPr lang="en-US" sz="2000" dirty="0"/>
                  <a:t> the obtained results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Computational platform</a:t>
                </a:r>
              </a:p>
              <a:p>
                <a:pPr lvl="1"/>
                <a:r>
                  <a:rPr lang="en-US" sz="2000" dirty="0"/>
                  <a:t>Designed to run on laptops, workstations, and HPC systems</a:t>
                </a:r>
              </a:p>
              <a:p>
                <a:pPr lvl="1"/>
                <a:r>
                  <a:rPr lang="en-US" sz="2000" dirty="0"/>
                  <a:t>Compatible with several operating systems (e.g., Linux, MacOS, Windows)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D61A-0E65-624F-89C6-4D156FFF7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0" y="1310640"/>
                <a:ext cx="11018519" cy="4828903"/>
              </a:xfrm>
              <a:blipFill>
                <a:blip r:embed="rId2"/>
                <a:stretch>
                  <a:fillRect l="-12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B86D1-9203-9230-8ED8-D0E13544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17B3B-9229-5EBA-B7C9-7EE3DB1D4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79" y="1032276"/>
            <a:ext cx="9863507" cy="51177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675BB8-FD93-FE74-26B3-33917FCB27B7}"/>
              </a:ext>
            </a:extLst>
          </p:cNvPr>
          <p:cNvSpPr/>
          <p:nvPr/>
        </p:nvSpPr>
        <p:spPr>
          <a:xfrm>
            <a:off x="2316286" y="5571450"/>
            <a:ext cx="7027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ea typeface="DengXian" panose="02010600030101010101" pitchFamily="2" charset="-122"/>
              </a:rPr>
              <a:t>Potential DRL-enhanced control loop for 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E4642-89E4-EC13-EA13-6AF6BB63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0265-EA93-8A3C-9679-7D72EE0C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 Cross-Validation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63028-71D9-FB20-415B-0C704C0D6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1" y="1310640"/>
                <a:ext cx="6990430" cy="2118360"/>
              </a:xfrm>
            </p:spPr>
            <p:txBody>
              <a:bodyPr/>
              <a:lstStyle/>
              <a:p>
                <a:r>
                  <a:rPr lang="en-US" sz="2000" dirty="0"/>
                  <a:t>Cross-validation techniques for the global assessment of surrogate models</a:t>
                </a:r>
              </a:p>
              <a:p>
                <a:r>
                  <a:rPr lang="en-US" sz="2000" dirty="0"/>
                  <a:t>Optimization of ROM parameters</a:t>
                </a:r>
              </a:p>
              <a:p>
                <a:r>
                  <a:rPr lang="en-US" sz="2000" dirty="0"/>
                  <a:t>K-fold cross-validation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Partition the original data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Training set </a:t>
                </a:r>
                <a:r>
                  <a:rPr lang="en-US" sz="2000" dirty="0">
                    <a:sym typeface="Wingdings" pitchFamily="2" charset="2"/>
                  </a:rPr>
                  <a:t> train the ROM</a:t>
                </a:r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Test set </a:t>
                </a:r>
                <a:r>
                  <a:rPr lang="en-US" sz="2000" dirty="0">
                    <a:sym typeface="Wingdings" pitchFamily="2" charset="2"/>
                  </a:rPr>
                  <a:t> test the performance of the </a:t>
                </a:r>
                <a:r>
                  <a:rPr lang="en-US" sz="2000" dirty="0"/>
                  <a:t>trained ROM</a:t>
                </a:r>
              </a:p>
              <a:p>
                <a:pPr lvl="2"/>
                <a:r>
                  <a:rPr lang="en-US" sz="2000" dirty="0"/>
                  <a:t>Compute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score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Repeat K times steps 1, 2, and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63028-71D9-FB20-415B-0C704C0D6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1" y="1310640"/>
                <a:ext cx="6990430" cy="2118360"/>
              </a:xfrm>
              <a:blipFill>
                <a:blip r:embed="rId2"/>
                <a:stretch>
                  <a:fillRect l="-1996" t="-4762" b="-50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32CE3A4-FB27-9A4B-DDBD-FCF02BA4D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20" y="433506"/>
            <a:ext cx="4502259" cy="46850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DDBD1F-8D8A-DF6F-EFCB-95462F36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9" y="4499433"/>
            <a:ext cx="2838153" cy="2303913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BCEB0BC-FCC5-B263-35A1-314E77202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8298" y="5267328"/>
            <a:ext cx="2531739" cy="103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Mean absolute error score (cross-validation) as a function of number of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58975-8A59-C640-91CC-55BB3EDB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0E4632-AA13-5897-D0E0-B3A0742F420C}"/>
              </a:ext>
            </a:extLst>
          </p:cNvPr>
          <p:cNvSpPr/>
          <p:nvPr/>
        </p:nvSpPr>
        <p:spPr>
          <a:xfrm>
            <a:off x="510988" y="5046632"/>
            <a:ext cx="1885079" cy="36356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02F6E6-45A4-7923-FF90-18111B3B297D}"/>
              </a:ext>
            </a:extLst>
          </p:cNvPr>
          <p:cNvSpPr/>
          <p:nvPr/>
        </p:nvSpPr>
        <p:spPr>
          <a:xfrm>
            <a:off x="510988" y="3361765"/>
            <a:ext cx="3112745" cy="3635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0643E-799B-FA92-1636-B11B9C2943CB}"/>
              </a:ext>
            </a:extLst>
          </p:cNvPr>
          <p:cNvSpPr/>
          <p:nvPr/>
        </p:nvSpPr>
        <p:spPr>
          <a:xfrm>
            <a:off x="510988" y="1694329"/>
            <a:ext cx="3890683" cy="73510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ABB95-D23D-F547-7DE3-218B75B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RAVEN from </a:t>
            </a:r>
            <a:r>
              <a:rPr lang="en-US" err="1"/>
              <a:t>Jupyter</a:t>
            </a:r>
            <a:r>
              <a:rPr lang="en-US"/>
              <a:t> 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4EA738A-DD23-5ABC-A59B-E0BCC5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72" y="1056641"/>
            <a:ext cx="7267348" cy="53035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34319B-DD9E-365C-33AC-58DD726CD9A7}"/>
              </a:ext>
            </a:extLst>
          </p:cNvPr>
          <p:cNvSpPr/>
          <p:nvPr/>
        </p:nvSpPr>
        <p:spPr>
          <a:xfrm>
            <a:off x="6355976" y="1694329"/>
            <a:ext cx="5100918" cy="16674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C6A926-D07F-5555-8677-11F24C2D69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4401671" y="2061882"/>
            <a:ext cx="1954305" cy="46616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75F0831-897E-0777-19CB-3AE066AE9D92}"/>
              </a:ext>
            </a:extLst>
          </p:cNvPr>
          <p:cNvSpPr/>
          <p:nvPr/>
        </p:nvSpPr>
        <p:spPr>
          <a:xfrm>
            <a:off x="6355976" y="3361765"/>
            <a:ext cx="5387291" cy="9681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763D5F-B9F0-0F65-8B51-E4805EF31C90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623733" y="3543549"/>
            <a:ext cx="2732243" cy="30231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1FFA826-B751-6E70-24D7-79E2398C7BE6}"/>
              </a:ext>
            </a:extLst>
          </p:cNvPr>
          <p:cNvSpPr/>
          <p:nvPr/>
        </p:nvSpPr>
        <p:spPr>
          <a:xfrm>
            <a:off x="510988" y="4199467"/>
            <a:ext cx="3112745" cy="36356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3BA9CD-238B-AC99-DDF7-43310F4014A3}"/>
              </a:ext>
            </a:extLst>
          </p:cNvPr>
          <p:cNvSpPr/>
          <p:nvPr/>
        </p:nvSpPr>
        <p:spPr>
          <a:xfrm>
            <a:off x="6355976" y="4329954"/>
            <a:ext cx="2974291" cy="6300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3A5744-5F69-2227-32F6-51DE284B335F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623733" y="4381251"/>
            <a:ext cx="2732243" cy="26371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5E75161-BAE4-7C27-D38E-8842887C60F4}"/>
              </a:ext>
            </a:extLst>
          </p:cNvPr>
          <p:cNvSpPr/>
          <p:nvPr/>
        </p:nvSpPr>
        <p:spPr>
          <a:xfrm>
            <a:off x="6355976" y="4959974"/>
            <a:ext cx="3837891" cy="38548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59245-8D49-7871-2283-FECF80FD3A76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2396067" y="5152715"/>
            <a:ext cx="3959909" cy="7570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878665C-7E62-116F-4517-E18E6ABD5153}"/>
              </a:ext>
            </a:extLst>
          </p:cNvPr>
          <p:cNvSpPr/>
          <p:nvPr/>
        </p:nvSpPr>
        <p:spPr>
          <a:xfrm>
            <a:off x="510988" y="5503333"/>
            <a:ext cx="1783479" cy="363568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814546-217C-399E-2C37-C8084CCB7E27}"/>
              </a:ext>
            </a:extLst>
          </p:cNvPr>
          <p:cNvSpPr/>
          <p:nvPr/>
        </p:nvSpPr>
        <p:spPr>
          <a:xfrm>
            <a:off x="6355976" y="5345456"/>
            <a:ext cx="3837891" cy="39071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B33B06-07F5-3253-624E-559F1B7662C3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 flipV="1">
            <a:off x="2294467" y="5540812"/>
            <a:ext cx="4061509" cy="14430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3CE35DB-A424-74D4-BEA2-E9FB0C474EF8}"/>
              </a:ext>
            </a:extLst>
          </p:cNvPr>
          <p:cNvSpPr/>
          <p:nvPr/>
        </p:nvSpPr>
        <p:spPr>
          <a:xfrm>
            <a:off x="510988" y="5952067"/>
            <a:ext cx="2012079" cy="3319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9248CA-0963-9E90-C836-1F0561F608D5}"/>
              </a:ext>
            </a:extLst>
          </p:cNvPr>
          <p:cNvSpPr/>
          <p:nvPr/>
        </p:nvSpPr>
        <p:spPr>
          <a:xfrm>
            <a:off x="6355976" y="5770283"/>
            <a:ext cx="3837891" cy="37225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35511D-3A77-90CA-4A83-5AF7F3F2116E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2523067" y="5956410"/>
            <a:ext cx="3832909" cy="1616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C6C8-5D2D-F780-3C3D-C82A14EE3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Find </a:t>
            </a:r>
            <a:r>
              <a:rPr lang="en-US" err="1"/>
              <a:t>ravenframework</a:t>
            </a:r>
            <a:r>
              <a:rPr lang="en-US"/>
              <a:t> directory</a:t>
            </a:r>
          </a:p>
          <a:p>
            <a:pPr lvl="1"/>
            <a:r>
              <a:rPr lang="en-US"/>
              <a:t>Append to path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Provide path to input file</a:t>
            </a:r>
          </a:p>
          <a:p>
            <a:endParaRPr lang="en-US"/>
          </a:p>
          <a:p>
            <a:r>
              <a:rPr lang="en-US"/>
              <a:t>Instantiate </a:t>
            </a:r>
            <a:r>
              <a:rPr lang="en-US" err="1"/>
              <a:t>PythonRaven</a:t>
            </a:r>
            <a:endParaRPr lang="en-US"/>
          </a:p>
          <a:p>
            <a:endParaRPr lang="en-US"/>
          </a:p>
          <a:p>
            <a:r>
              <a:rPr lang="en-US"/>
              <a:t>Load input file</a:t>
            </a:r>
          </a:p>
          <a:p>
            <a:r>
              <a:rPr lang="en-US"/>
              <a:t>Run workflow</a:t>
            </a:r>
          </a:p>
          <a:p>
            <a:r>
              <a:rPr lang="en-US"/>
              <a:t>Rerun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FDFBF-9065-178E-385B-64DC2E15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DB1C-7238-9744-89D7-93B035F5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for Code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A5CF7-D3F9-8B41-BE90-A953E219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6188809" cy="677523"/>
          </a:xfr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sz="2000" b="1"/>
              <a:t>Validation metrics: </a:t>
            </a:r>
            <a:r>
              <a:rPr lang="en-US" sz="2000"/>
              <a:t>several methods for comparing two populations (experiment and simulation data)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48123-DF50-030A-D1D1-629EC9B44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9"/>
          <a:stretch/>
        </p:blipFill>
        <p:spPr>
          <a:xfrm>
            <a:off x="7723705" y="1003640"/>
            <a:ext cx="2794685" cy="24228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85EEC3-BC4A-93BC-AB2E-03017A6D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1" y="3926757"/>
            <a:ext cx="2743200" cy="252140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360F8C-0BFA-7A85-6CD8-A64B614D1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830031"/>
            <a:ext cx="2743200" cy="271486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B11643A-240B-17D3-657C-B1E6F0924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53" y="3659297"/>
            <a:ext cx="2743200" cy="288885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D3C8DF6-FAD9-9FFB-B325-68CD4CE63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202" y="3692052"/>
            <a:ext cx="2868803" cy="2948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8BBF56-424B-F292-539F-6CEC373F8004}"/>
              </a:ext>
            </a:extLst>
          </p:cNvPr>
          <p:cNvSpPr txBox="1"/>
          <p:nvPr/>
        </p:nvSpPr>
        <p:spPr>
          <a:xfrm>
            <a:off x="7370466" y="688312"/>
            <a:ext cx="37312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Dynamic system scaling (DSS)</a:t>
            </a:r>
            <a:endParaRPr lang="en-US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4D583-1034-ABB8-ABD5-50362BAE3A47}"/>
              </a:ext>
            </a:extLst>
          </p:cNvPr>
          <p:cNvSpPr txBox="1"/>
          <p:nvPr/>
        </p:nvSpPr>
        <p:spPr>
          <a:xfrm>
            <a:off x="654816" y="3426487"/>
            <a:ext cx="52887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Physics-guided convergence mapping (PCM)</a:t>
            </a:r>
            <a:endParaRPr lang="en-US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11A6C-9A8E-10DC-ADBD-F00A24D4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070" y="2994621"/>
            <a:ext cx="3105180" cy="498038"/>
          </a:xfrm>
        </p:spPr>
        <p:txBody>
          <a:bodyPr/>
          <a:lstStyle/>
          <a:p>
            <a:r>
              <a:rPr lang="en-US"/>
              <a:t>RAVEN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B604F-078C-00E7-83A6-1EAA8991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3131-01A9-CA40-BD0D-32779392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613565" cy="5244272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Numerical models:</a:t>
            </a:r>
            <a:r>
              <a:rPr lang="en-US" sz="2000" dirty="0"/>
              <a:t> encode specific phenomena (e.g., physics, economic, reliability)</a:t>
            </a:r>
          </a:p>
          <a:p>
            <a:pPr lvl="2"/>
            <a:endParaRPr lang="en-US" sz="800" dirty="0"/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Code interfaces: </a:t>
            </a:r>
            <a:r>
              <a:rPr lang="en-US" sz="2000" dirty="0"/>
              <a:t>link to external codes (e.g., RELAP, MELCOR, </a:t>
            </a:r>
            <a:r>
              <a:rPr lang="en-US" sz="2000" dirty="0" err="1"/>
              <a:t>OpenModelica</a:t>
            </a:r>
            <a:r>
              <a:rPr lang="en-US" sz="2000" dirty="0"/>
              <a:t>, MOOSE apps, SAPHIRE, RAVEN)</a:t>
            </a:r>
          </a:p>
          <a:p>
            <a:pPr lvl="2"/>
            <a:r>
              <a:rPr lang="en-US" sz="2000" dirty="0"/>
              <a:t>Interface with other codes can be created</a:t>
            </a:r>
          </a:p>
          <a:p>
            <a:pPr lvl="2"/>
            <a:endParaRPr lang="en-US" sz="800" dirty="0"/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Reduced-order models (ROMs): </a:t>
            </a:r>
            <a:r>
              <a:rPr lang="en-US" sz="2000" dirty="0"/>
              <a:t>mathematical models (e.g., classifiers, regressors) initialized by a dataset </a:t>
            </a:r>
          </a:p>
          <a:p>
            <a:pPr lvl="2"/>
            <a:r>
              <a:rPr lang="en-US" sz="2000" dirty="0"/>
              <a:t>External libraries: Scikit-learn, TensorFlow (e.g., SVM, GPM, neural networks, ARMA)</a:t>
            </a:r>
          </a:p>
          <a:p>
            <a:pPr lvl="2"/>
            <a:r>
              <a:rPr lang="en-US" sz="2000" dirty="0"/>
              <a:t>Internally developed</a:t>
            </a:r>
          </a:p>
          <a:p>
            <a:pPr lvl="3"/>
            <a:r>
              <a:rPr lang="en-US" sz="2000" dirty="0" err="1"/>
              <a:t>SyntheticHistories</a:t>
            </a:r>
            <a:r>
              <a:rPr lang="en-US" sz="2000" dirty="0"/>
              <a:t>: generation of synthetic time series</a:t>
            </a:r>
          </a:p>
          <a:p>
            <a:pPr lvl="3"/>
            <a:r>
              <a:rPr lang="en-US" sz="2000" dirty="0"/>
              <a:t>Dynamic mode decomposition (DMD) for time-dependent ROMs</a:t>
            </a:r>
          </a:p>
          <a:p>
            <a:pPr marL="914400" lvl="2" indent="0">
              <a:buNone/>
            </a:pPr>
            <a:endParaRPr lang="en-US" sz="800" dirty="0"/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External models: </a:t>
            </a:r>
            <a:r>
              <a:rPr lang="en-US" sz="2000" dirty="0"/>
              <a:t>custom Python script</a:t>
            </a:r>
          </a:p>
          <a:p>
            <a:pPr lvl="2"/>
            <a:r>
              <a:rPr lang="en-US" sz="2000" dirty="0"/>
              <a:t>Fast and simple mathematical/logical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59667-CE29-81FB-53FB-C3A5484B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98FDAEC-34A9-CE12-CCB7-F556A5AD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92" y="3830919"/>
            <a:ext cx="6350773" cy="2984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5AC7D-93F8-1616-CA69-4BB47FD2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ROMs: Quick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61A23-C63D-6E84-38DF-57A24C2AE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1" y="1310641"/>
                <a:ext cx="4755848" cy="2592848"/>
              </a:xfrm>
            </p:spPr>
            <p:txBody>
              <a:bodyPr/>
              <a:lstStyle/>
              <a:p>
                <a:r>
                  <a:rPr lang="en-US" sz="2000" dirty="0"/>
                  <a:t>Consider a set of </a:t>
                </a:r>
                <a:r>
                  <a:rPr lang="en-US" sz="2000" i="1" dirty="0"/>
                  <a:t>N</a:t>
                </a:r>
                <a:r>
                  <a:rPr lang="en-US" sz="2000" dirty="0"/>
                  <a:t> data points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Build a 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61A23-C63D-6E84-38DF-57A24C2AE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1" y="1310641"/>
                <a:ext cx="4755848" cy="2592848"/>
              </a:xfrm>
              <a:blipFill>
                <a:blip r:embed="rId4"/>
                <a:stretch>
                  <a:fillRect l="-2933" t="-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06D4B7-C5CC-1E87-1F5D-04CABE21CF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228850"/>
              </p:ext>
            </p:extLst>
          </p:nvPr>
        </p:nvGraphicFramePr>
        <p:xfrm>
          <a:off x="4436905" y="2159326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35000" imgH="241300" progId="Equation.3">
                  <p:embed/>
                </p:oleObj>
              </mc:Choice>
              <mc:Fallback>
                <p:oleObj name="Equation" r:id="rId5" imgW="635000" imgH="241300" progId="Equation.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406D4B7-C5CC-1E87-1F5D-04CABE21C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6905" y="2159326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AAD89BC-AE07-53D1-097D-927BA76B91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85118"/>
              </p:ext>
            </p:extLst>
          </p:nvPr>
        </p:nvGraphicFramePr>
        <p:xfrm>
          <a:off x="5776038" y="2215475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09600" imgH="177800" progId="Equation.3">
                  <p:embed/>
                </p:oleObj>
              </mc:Choice>
              <mc:Fallback>
                <p:oleObj name="Equation" r:id="rId7" imgW="609600" imgH="1778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AAD89BC-AE07-53D1-097D-927BA76B9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6038" y="2215475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Callout 2 5">
            <a:extLst>
              <a:ext uri="{FF2B5EF4-FFF2-40B4-BE49-F238E27FC236}">
                <a16:creationId xmlns:a16="http://schemas.microsoft.com/office/drawing/2014/main" id="{0C72016A-A64A-C653-055E-5DC7A3B8DC5A}"/>
              </a:ext>
            </a:extLst>
          </p:cNvPr>
          <p:cNvSpPr/>
          <p:nvPr/>
        </p:nvSpPr>
        <p:spPr bwMode="auto">
          <a:xfrm>
            <a:off x="5849860" y="2769962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AF86ECDB-1849-5174-AD51-ACAB7858B673}"/>
              </a:ext>
            </a:extLst>
          </p:cNvPr>
          <p:cNvSpPr/>
          <p:nvPr/>
        </p:nvSpPr>
        <p:spPr bwMode="auto">
          <a:xfrm>
            <a:off x="5942064" y="1329533"/>
            <a:ext cx="3631837" cy="653880"/>
          </a:xfrm>
          <a:prstGeom prst="borderCallout2">
            <a:avLst>
              <a:gd name="adj1" fmla="val 43947"/>
              <a:gd name="adj2" fmla="val -2662"/>
              <a:gd name="adj3" fmla="val 43947"/>
              <a:gd name="adj4" fmla="val -7594"/>
              <a:gd name="adj5" fmla="val 127065"/>
              <a:gd name="adj6" fmla="val -23472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n-lt"/>
              </a:rPr>
              <a:t>Output: Simulation outcome (success or failure, max clad temperature)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E8EB641-561E-6CE1-47D0-1C3FD89D7D7D}"/>
              </a:ext>
            </a:extLst>
          </p:cNvPr>
          <p:cNvSpPr/>
          <p:nvPr/>
        </p:nvSpPr>
        <p:spPr bwMode="auto">
          <a:xfrm>
            <a:off x="4085544" y="1833101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A9B7C-D763-21E0-E885-26F5BE989D0D}"/>
              </a:ext>
            </a:extLst>
          </p:cNvPr>
          <p:cNvSpPr/>
          <p:nvPr/>
        </p:nvSpPr>
        <p:spPr bwMode="auto">
          <a:xfrm>
            <a:off x="2868616" y="2237534"/>
            <a:ext cx="1130621" cy="41012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+mj-lt"/>
              </a:rPr>
              <a:t>Data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024FD63-194B-072D-92AC-855146870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002357"/>
              </p:ext>
            </p:extLst>
          </p:nvPr>
        </p:nvGraphicFramePr>
        <p:xfrm>
          <a:off x="2116286" y="4187165"/>
          <a:ext cx="1212244" cy="44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60400" imgH="241300" progId="Equation.3">
                  <p:embed/>
                </p:oleObj>
              </mc:Choice>
              <mc:Fallback>
                <p:oleObj name="Equation" r:id="rId9" imgW="660400" imgH="24130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024FD63-194B-072D-92AC-855146870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6286" y="4187165"/>
                        <a:ext cx="1212244" cy="44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B33809-0AE1-EDC7-9458-D0BA6773E70D}"/>
              </a:ext>
            </a:extLst>
          </p:cNvPr>
          <p:cNvCxnSpPr/>
          <p:nvPr/>
        </p:nvCxnSpPr>
        <p:spPr>
          <a:xfrm flipH="1" flipV="1">
            <a:off x="3320092" y="4418447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99DE5D-332C-80B9-12F7-EE88449CE538}"/>
                  </a:ext>
                </a:extLst>
              </p:cNvPr>
              <p:cNvSpPr txBox="1"/>
              <p:nvPr/>
            </p:nvSpPr>
            <p:spPr>
              <a:xfrm>
                <a:off x="4254580" y="3697172"/>
                <a:ext cx="1130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99DE5D-332C-80B9-12F7-EE88449CE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80" y="3697172"/>
                <a:ext cx="113062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63DD83-910F-6468-E749-14B79AF79655}"/>
                  </a:ext>
                </a:extLst>
              </p:cNvPr>
              <p:cNvSpPr txBox="1"/>
              <p:nvPr/>
            </p:nvSpPr>
            <p:spPr>
              <a:xfrm>
                <a:off x="7254211" y="3701409"/>
                <a:ext cx="1130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63DD83-910F-6468-E749-14B79AF79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211" y="3701409"/>
                <a:ext cx="11306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BF6D2E-EF18-1DE1-216A-8EB739E4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3131-01A9-CA40-BD0D-32779392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446410" cy="3144129"/>
          </a:xfrm>
        </p:spPr>
        <p:txBody>
          <a:bodyPr/>
          <a:lstStyle/>
          <a:p>
            <a:r>
              <a:rPr lang="en-US" sz="2000">
                <a:solidFill>
                  <a:srgbClr val="00B050"/>
                </a:solidFill>
              </a:rPr>
              <a:t>Ensemble models: </a:t>
            </a:r>
            <a:r>
              <a:rPr lang="en-US" sz="2000"/>
              <a:t>link models together in a linear fashion (i.e., parallel, serial)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Example: analysis of a multi-unit power plant</a:t>
            </a:r>
          </a:p>
          <a:p>
            <a:endParaRPr lang="en-US" sz="20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4719C6E-8C1E-E342-AB84-1280382A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20" y="1779196"/>
            <a:ext cx="8668887" cy="1942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B202A-CC05-37CB-0199-567D93C78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13" y="4332935"/>
            <a:ext cx="6695174" cy="2428849"/>
          </a:xfrm>
          <a:prstGeom prst="rect">
            <a:avLst/>
          </a:prstGeom>
        </p:spPr>
      </p:pic>
      <p:pic>
        <p:nvPicPr>
          <p:cNvPr id="8" name="Picture 7" descr="schemeDep.pdf">
            <a:extLst>
              <a:ext uri="{FF2B5EF4-FFF2-40B4-BE49-F238E27FC236}">
                <a16:creationId xmlns:a16="http://schemas.microsoft.com/office/drawing/2014/main" id="{5F9C87AB-3F6F-0D14-3D67-AC9497E98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2" y="4173641"/>
            <a:ext cx="4896209" cy="26638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6FFA4-D341-FF55-A902-38ED6487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9D40F0-2642-C826-609D-C30455C1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19" y="2803738"/>
            <a:ext cx="5468772" cy="4054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6C2BD-6DFB-8B40-08FF-139531BE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CBDA6-13FA-7976-303B-39DECBF7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1" y="1310640"/>
            <a:ext cx="6000206" cy="4905103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Logical/hybrid models: </a:t>
            </a:r>
            <a:r>
              <a:rPr lang="en-US" sz="2000" dirty="0">
                <a:solidFill>
                  <a:srgbClr val="07519E"/>
                </a:solidFill>
              </a:rPr>
              <a:t>the execution of a model is dictated by a provided decision function, e.g.:</a:t>
            </a:r>
          </a:p>
          <a:p>
            <a:pPr lvl="1"/>
            <a:r>
              <a:rPr lang="en-US" sz="2000" dirty="0">
                <a:solidFill>
                  <a:srgbClr val="07519E"/>
                </a:solidFill>
              </a:rPr>
              <a:t>System logic controlled</a:t>
            </a:r>
          </a:p>
          <a:p>
            <a:pPr lvl="1"/>
            <a:r>
              <a:rPr lang="en-US" sz="2000" dirty="0">
                <a:solidFill>
                  <a:srgbClr val="07519E"/>
                </a:solidFill>
              </a:rPr>
              <a:t>Choice between high- or low-fidelity models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Example: automatic model selection for a PWR SBO sequence, using RELAP5-3D and a SVM surrogate model</a:t>
            </a:r>
          </a:p>
          <a:p>
            <a:r>
              <a:rPr lang="en-US" sz="2000" dirty="0"/>
              <a:t>Analysis: 1000 Monte Carlo samples</a:t>
            </a:r>
          </a:p>
          <a:p>
            <a:pPr lvl="1"/>
            <a:r>
              <a:rPr lang="en-US" sz="2000" dirty="0"/>
              <a:t>200 were run using the RELAP5-3D model</a:t>
            </a:r>
          </a:p>
          <a:p>
            <a:r>
              <a:rPr lang="en-US" sz="2000" dirty="0"/>
              <a:t>Computational time reduction: 800*4 = 3200 CPU hours </a:t>
            </a:r>
          </a:p>
          <a:p>
            <a:endParaRPr lang="en-US" sz="2000" dirty="0">
              <a:solidFill>
                <a:srgbClr val="07519E"/>
              </a:solidFill>
            </a:endParaRP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558F7-5292-8D89-71E0-0EDCA897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19" y="1063838"/>
            <a:ext cx="5372100" cy="1739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B8F7-1F6F-BC9A-4365-1263CBC8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120" y="3179981"/>
            <a:ext cx="6572434" cy="498038"/>
          </a:xfrm>
        </p:spPr>
        <p:txBody>
          <a:bodyPr/>
          <a:lstStyle/>
          <a:p>
            <a:r>
              <a:rPr lang="en-US"/>
              <a:t>RAVEN Data Generation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EEA607-2581-31B0-E386-ACCC3AB6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66.9|36.7|8.1"/>
</p:tagLst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5" ma:contentTypeDescription="Create a new document." ma:contentTypeScope="" ma:versionID="1c6ec84100f3cb65629329b1d6384fc1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9f38a02f9f3b012cfaddd8c4bfeacfb0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20B09B-0EA4-42F2-8177-B6344D2A43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ca77b916-f394-4de9-b274-c15ee86386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A68D4D-9402-4485-B11D-8DDDCEB2E4C5}">
  <ds:schemaRefs>
    <ds:schemaRef ds:uri="http://purl.org/dc/elements/1.1/"/>
    <ds:schemaRef ds:uri="http://schemas.microsoft.com/office/2006/documentManagement/types"/>
    <ds:schemaRef ds:uri="http://www.w3.org/XML/1998/namespace"/>
    <ds:schemaRef ds:uri="e6cba3a1-1013-472a-b3ba-ce16017401c5"/>
    <ds:schemaRef ds:uri="http://purl.org/dc/dcmitype/"/>
    <ds:schemaRef ds:uri="40a6561d-8ad2-48c6-b10d-6c4d8e9afc2c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ca77b916-f394-4de9-b274-c15ee8638632"/>
  </ds:schemaRefs>
</ds:datastoreItem>
</file>

<file path=customXml/itemProps3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1431</Words>
  <Application>Microsoft Macintosh PowerPoint</Application>
  <PresentationFormat>Widescreen</PresentationFormat>
  <Paragraphs>352</Paragraphs>
  <Slides>33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Myriad Pro Condensed</vt:lpstr>
      <vt:lpstr>Times New Roman</vt:lpstr>
      <vt:lpstr>Wingdings</vt:lpstr>
      <vt:lpstr>INL 2020</vt:lpstr>
      <vt:lpstr>Equation</vt:lpstr>
      <vt:lpstr>PowerPoint Presentation</vt:lpstr>
      <vt:lpstr>10,000-ft Overview</vt:lpstr>
      <vt:lpstr>10,000-ft Overview</vt:lpstr>
      <vt:lpstr>RAVEN Models</vt:lpstr>
      <vt:lpstr>RAVEN Models</vt:lpstr>
      <vt:lpstr>ROMs: Quick Introduction</vt:lpstr>
      <vt:lpstr>RAVEN Model Linking</vt:lpstr>
      <vt:lpstr>RAVEN Model Linking</vt:lpstr>
      <vt:lpstr>RAVEN Data Generation Methods</vt:lpstr>
      <vt:lpstr>RAVEN Probabilistic Distributions</vt:lpstr>
      <vt:lpstr>RAVEN Samplers</vt:lpstr>
      <vt:lpstr>RAVEN Optimizers</vt:lpstr>
      <vt:lpstr>RAVEN Data Analysis Methods</vt:lpstr>
      <vt:lpstr>Classical Data Analysis Methods</vt:lpstr>
      <vt:lpstr>Advanced Data Mining Methods</vt:lpstr>
      <vt:lpstr>RAVEN Infrastructure</vt:lpstr>
      <vt:lpstr>RAVEN Infrastructure</vt:lpstr>
      <vt:lpstr>RAVEN Infrastructure</vt:lpstr>
      <vt:lpstr>RAVEN Software Practices </vt:lpstr>
      <vt:lpstr>RAVEN Applications</vt:lpstr>
      <vt:lpstr>RAVEN Plugins</vt:lpstr>
      <vt:lpstr>HERON: Holistic Economic Resource Optimization Network</vt:lpstr>
      <vt:lpstr>LOGOS </vt:lpstr>
      <vt:lpstr>SR2ML</vt:lpstr>
      <vt:lpstr>Integration of Measured and Simulation Data </vt:lpstr>
      <vt:lpstr>Sparse Sensing/Learning</vt:lpstr>
      <vt:lpstr>Future Directions for RAVEN</vt:lpstr>
      <vt:lpstr>Digital Twins</vt:lpstr>
      <vt:lpstr>Backup slides</vt:lpstr>
      <vt:lpstr>Reinforcement Learning</vt:lpstr>
      <vt:lpstr>ROM Cross-Validation</vt:lpstr>
      <vt:lpstr>Running RAVEN from Jupyter </vt:lpstr>
      <vt:lpstr>RAVEN for Code Validation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Diego Mandelli</cp:lastModifiedBy>
  <cp:revision>6</cp:revision>
  <dcterms:created xsi:type="dcterms:W3CDTF">2020-04-22T20:22:45Z</dcterms:created>
  <dcterms:modified xsi:type="dcterms:W3CDTF">2024-07-10T16:34:33Z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